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45" r:id="rId2"/>
    <p:sldId id="356" r:id="rId3"/>
    <p:sldId id="352" r:id="rId4"/>
    <p:sldId id="353" r:id="rId5"/>
    <p:sldId id="354" r:id="rId6"/>
    <p:sldId id="355" r:id="rId7"/>
    <p:sldId id="357" r:id="rId8"/>
    <p:sldId id="263" r:id="rId9"/>
    <p:sldId id="267" r:id="rId10"/>
    <p:sldId id="269" r:id="rId11"/>
    <p:sldId id="270" r:id="rId12"/>
    <p:sldId id="276" r:id="rId13"/>
    <p:sldId id="297" r:id="rId14"/>
    <p:sldId id="359" r:id="rId15"/>
    <p:sldId id="284" r:id="rId16"/>
    <p:sldId id="285" r:id="rId17"/>
    <p:sldId id="302" r:id="rId18"/>
    <p:sldId id="286" r:id="rId19"/>
    <p:sldId id="322" r:id="rId20"/>
    <p:sldId id="323" r:id="rId21"/>
    <p:sldId id="324" r:id="rId22"/>
    <p:sldId id="325" r:id="rId23"/>
    <p:sldId id="326" r:id="rId24"/>
    <p:sldId id="327" r:id="rId25"/>
    <p:sldId id="328" r:id="rId26"/>
    <p:sldId id="360" r:id="rId27"/>
    <p:sldId id="309" r:id="rId28"/>
    <p:sldId id="375" r:id="rId29"/>
    <p:sldId id="272" r:id="rId30"/>
    <p:sldId id="314" r:id="rId31"/>
    <p:sldId id="260" r:id="rId32"/>
    <p:sldId id="341" r:id="rId33"/>
    <p:sldId id="343" r:id="rId34"/>
    <p:sldId id="367" r:id="rId35"/>
    <p:sldId id="371" r:id="rId36"/>
    <p:sldId id="342" r:id="rId37"/>
    <p:sldId id="362" r:id="rId38"/>
    <p:sldId id="365" r:id="rId39"/>
    <p:sldId id="319" r:id="rId40"/>
    <p:sldId id="320" r:id="rId41"/>
    <p:sldId id="321" r:id="rId42"/>
    <p:sldId id="310" r:id="rId43"/>
    <p:sldId id="280" r:id="rId44"/>
    <p:sldId id="339" r:id="rId45"/>
    <p:sldId id="315" r:id="rId46"/>
    <p:sldId id="373" r:id="rId47"/>
    <p:sldId id="374" r:id="rId48"/>
    <p:sldId id="335" r:id="rId49"/>
    <p:sldId id="33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4">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8000"/>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6" autoAdjust="0"/>
  </p:normalViewPr>
  <p:slideViewPr>
    <p:cSldViewPr snapToGrid="0">
      <p:cViewPr>
        <p:scale>
          <a:sx n="75" d="100"/>
          <a:sy n="75" d="100"/>
        </p:scale>
        <p:origin x="-858" y="-516"/>
      </p:cViewPr>
      <p:guideLst>
        <p:guide orient="horz" pos="900"/>
        <p:guide pos="260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F8A74-7107-4F78-B4AC-DE23B2E7477A}" type="datetimeFigureOut">
              <a:rPr lang="en-US" smtClean="0"/>
              <a:pPr/>
              <a:t>8/28/2018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061D9-7415-4E37-8A0B-88969BAAA4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 </a:t>
            </a:r>
            <a:r>
              <a:rPr lang="en-US" dirty="0" err="1"/>
              <a:t>Serny</a:t>
            </a:r>
            <a:endParaRPr lang="en-US" dirty="0"/>
          </a:p>
          <a:p>
            <a:r>
              <a:rPr lang="en-US" dirty="0" err="1"/>
              <a:t>gloopy</a:t>
            </a:r>
            <a:endParaRPr lang="en-US" dirty="0"/>
          </a:p>
          <a:p>
            <a:r>
              <a:rPr lang="en-US" dirty="0" err="1"/>
              <a:t>boofed</a:t>
            </a:r>
            <a:r>
              <a:rPr lang="en-US" dirty="0"/>
              <a:t> into</a:t>
            </a:r>
          </a:p>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9C0EDA6-60EC-4D61-8464-09D7F099783F}"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9C0EDA6-60EC-4D61-8464-09D7F099783F}"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1AC3F-8257-4697-AB95-0A1BF823C7DF}" type="slidenum">
              <a:rPr lang="en-US"/>
              <a:pPr/>
              <a:t>30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9061D9-7415-4E37-8A0B-88969BAAA496}"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endParaRPr lang="en-US" altLang="en-US"/>
          </a:p>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altLang="en-US"/>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altLang="en-US" dirty="0"/>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9C0EDA6-60EC-4D61-8464-09D7F099783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3.4 billion units of DNA code</a:t>
            </a:r>
          </a:p>
        </p:txBody>
      </p:sp>
      <p:sp>
        <p:nvSpPr>
          <p:cNvPr id="4" name="Slide Number Placeholder 3"/>
          <p:cNvSpPr>
            <a:spLocks noGrp="1"/>
          </p:cNvSpPr>
          <p:nvPr>
            <p:ph type="sldNum" sz="quarter" idx="10"/>
          </p:nvPr>
        </p:nvSpPr>
        <p:spPr/>
        <p:txBody>
          <a:bodyPr/>
          <a:lstStyle/>
          <a:p>
            <a:fld id="{B9C0EDA6-60EC-4D61-8464-09D7F099783F}"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3AC274-8F23-48F7-AF06-9B85EBAF705F}" type="datetime1">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12E4E-46B4-4D6E-9A69-F37BA846F344}" type="datetime1">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38BC0-6D4E-4763-B127-D9391119A241}" type="datetime1">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1600200"/>
            <a:ext cx="381000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600200"/>
            <a:ext cx="381000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57767EA2-129D-449F-9D39-DDA849ABB175}" type="datetime1">
              <a:rPr lang="en-US" altLang="en-US" smtClean="0">
                <a:solidFill>
                  <a:srgbClr val="000000"/>
                </a:solidFill>
              </a:rPr>
              <a:pPr>
                <a:defRPr/>
              </a:pPr>
              <a:t>8/28/2018</a:t>
            </a:fld>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99BB20A-5547-44E7-8009-0204D6ADE9D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91AE-683D-4402-9595-31F1EDC03422}" type="datetime1">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5DC3-A0DB-45B6-A0FE-875D61BAD303}" type="datetime1">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D0A1B-B443-46EA-823D-115E8157525A}" type="datetime1">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243B9-A89C-41DB-90CA-D1DE248DEF8F}" type="datetime1">
              <a:rPr lang="en-US" smtClean="0"/>
              <a:pPr/>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B0037C-87D2-4535-AB36-D68AE3FBB31E}" type="datetime1">
              <a:rPr lang="en-US" smtClean="0"/>
              <a:pPr/>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A28AB-EE62-4F09-8AFE-9117DB3E141C}" type="datetime1">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B1A30-7AD0-4C10-8935-D11F79F2B6CC}" type="datetime1">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1191A-E87C-4FC8-9823-AF9B1D194734}" type="datetime1">
              <a:rPr lang="en-US" smtClean="0"/>
              <a:pPr/>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2401E-2EB7-4AF8-BF42-E04E9D58B4DB}" type="datetime1">
              <a:rPr lang="en-US" smtClean="0"/>
              <a:pPr/>
              <a:t>8/28/2018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chem.fsu.edu/~hanson/" TargetMode="External"/><Relationship Id="rId7"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s://twitter.com/hansonfs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6" y="990600"/>
            <a:ext cx="7772400" cy="1470025"/>
          </a:xfrm>
        </p:spPr>
        <p:txBody>
          <a:bodyPr/>
          <a:lstStyle/>
          <a:p>
            <a:r>
              <a:rPr lang="en-US" dirty="0" smtClean="0"/>
              <a:t>CHM 5681</a:t>
            </a:r>
            <a:endParaRPr lang="en-US" dirty="0"/>
          </a:p>
        </p:txBody>
      </p:sp>
      <p:sp>
        <p:nvSpPr>
          <p:cNvPr id="3" name="Subtitle 2"/>
          <p:cNvSpPr>
            <a:spLocks noGrp="1"/>
          </p:cNvSpPr>
          <p:nvPr>
            <p:ph type="subTitle" idx="1"/>
          </p:nvPr>
        </p:nvSpPr>
        <p:spPr>
          <a:xfrm>
            <a:off x="9487" y="2247615"/>
            <a:ext cx="9097937" cy="1028985"/>
          </a:xfrm>
        </p:spPr>
        <p:txBody>
          <a:bodyPr>
            <a:noAutofit/>
          </a:bodyPr>
          <a:lstStyle/>
          <a:p>
            <a:r>
              <a:rPr lang="en-US" sz="3600" b="1" dirty="0" smtClean="0">
                <a:solidFill>
                  <a:schemeClr val="tx1"/>
                </a:solidFill>
              </a:rPr>
              <a:t>Physical Methods in Inorganic Chemistry</a:t>
            </a:r>
          </a:p>
        </p:txBody>
      </p:sp>
      <p:sp>
        <p:nvSpPr>
          <p:cNvPr id="5" name="Slide Number Placeholder 4"/>
          <p:cNvSpPr>
            <a:spLocks noGrp="1"/>
          </p:cNvSpPr>
          <p:nvPr>
            <p:ph type="sldNum" sz="quarter" idx="12"/>
          </p:nvPr>
        </p:nvSpPr>
        <p:spPr/>
        <p:txBody>
          <a:bodyPr/>
          <a:lstStyle/>
          <a:p>
            <a:fld id="{C306B510-9EFE-40F6-9759-0796E16A2C2F}" type="slidenum">
              <a:rPr lang="en-US" smtClean="0"/>
              <a:pPr/>
              <a:t>1</a:t>
            </a:fld>
            <a:endParaRPr lang="en-US"/>
          </a:p>
        </p:txBody>
      </p:sp>
      <p:sp>
        <p:nvSpPr>
          <p:cNvPr id="6" name="Subtitle 2"/>
          <p:cNvSpPr txBox="1">
            <a:spLocks/>
          </p:cNvSpPr>
          <p:nvPr/>
        </p:nvSpPr>
        <p:spPr>
          <a:xfrm>
            <a:off x="1353044" y="4151911"/>
            <a:ext cx="6400800" cy="186788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Ken Hanson</a:t>
            </a:r>
          </a:p>
          <a:p>
            <a:pPr lvl="0" algn="ctr">
              <a:spcBef>
                <a:spcPct val="20000"/>
              </a:spcBef>
              <a:defRPr/>
            </a:pPr>
            <a:r>
              <a:rPr lang="en-US" sz="2400" baseline="0" dirty="0" smtClean="0"/>
              <a:t>Office: CSL 5006</a:t>
            </a:r>
            <a:endParaRPr kumimoji="0" lang="en-US" sz="2400" i="0" u="none" strike="noStrike" kern="1200" cap="none" spc="0" normalizeH="0" baseline="0" noProof="0" dirty="0" smtClean="0">
              <a:ln>
                <a:noFill/>
              </a:ln>
              <a:effectLst/>
              <a:uLnTx/>
              <a:uFillTx/>
              <a:latin typeface="+mn-lt"/>
              <a:ea typeface="+mn-ea"/>
              <a:cs typeface="+mn-cs"/>
            </a:endParaRPr>
          </a:p>
        </p:txBody>
      </p:sp>
      <p:sp>
        <p:nvSpPr>
          <p:cNvPr id="8" name="Subtitle 2"/>
          <p:cNvSpPr txBox="1">
            <a:spLocks/>
          </p:cNvSpPr>
          <p:nvPr/>
        </p:nvSpPr>
        <p:spPr>
          <a:xfrm>
            <a:off x="1355983" y="3140799"/>
            <a:ext cx="6400800" cy="1278801"/>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MWF 10:10 – 11:00 am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FLH 218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4000" u="sng" dirty="0"/>
              <a:t>Psychology of Making Copies</a:t>
            </a:r>
          </a:p>
        </p:txBody>
      </p:sp>
      <p:pic>
        <p:nvPicPr>
          <p:cNvPr id="7" name="Picture 7" descr="http://www.rentittoday.com/rental-blog/wp-content/uploads/2012/06/waiting_in_line3.jpg"/>
          <p:cNvPicPr>
            <a:picLocks noChangeAspect="1" noChangeArrowheads="1"/>
          </p:cNvPicPr>
          <p:nvPr/>
        </p:nvPicPr>
        <p:blipFill>
          <a:blip r:embed="rId2" cstate="print"/>
          <a:srcRect/>
          <a:stretch>
            <a:fillRect/>
          </a:stretch>
        </p:blipFill>
        <p:spPr bwMode="auto">
          <a:xfrm>
            <a:off x="1030111" y="1108174"/>
            <a:ext cx="3389489" cy="1787426"/>
          </a:xfrm>
          <a:prstGeom prst="rect">
            <a:avLst/>
          </a:prstGeom>
          <a:noFill/>
        </p:spPr>
      </p:pic>
      <p:pic>
        <p:nvPicPr>
          <p:cNvPr id="8" name="Picture 9" descr="http://www.ggoffice.com/wp-content/uploads/2010/09/Copier_Printerproducts_GGOffice.jpg"/>
          <p:cNvPicPr>
            <a:picLocks noChangeAspect="1" noChangeArrowheads="1"/>
          </p:cNvPicPr>
          <p:nvPr/>
        </p:nvPicPr>
        <p:blipFill>
          <a:blip r:embed="rId3" cstate="print"/>
          <a:srcRect/>
          <a:stretch>
            <a:fillRect/>
          </a:stretch>
        </p:blipFill>
        <p:spPr bwMode="auto">
          <a:xfrm>
            <a:off x="4794899" y="1295400"/>
            <a:ext cx="2520301" cy="1295400"/>
          </a:xfrm>
          <a:prstGeom prst="rect">
            <a:avLst/>
          </a:prstGeom>
          <a:noFill/>
        </p:spPr>
      </p:pic>
      <p:sp>
        <p:nvSpPr>
          <p:cNvPr id="10" name="Rectangle 9"/>
          <p:cNvSpPr/>
          <p:nvPr/>
        </p:nvSpPr>
        <p:spPr>
          <a:xfrm>
            <a:off x="533400" y="3048000"/>
            <a:ext cx="7924800" cy="461665"/>
          </a:xfrm>
          <a:prstGeom prst="rect">
            <a:avLst/>
          </a:prstGeom>
        </p:spPr>
        <p:txBody>
          <a:bodyPr wrap="square">
            <a:spAutoFit/>
          </a:bodyPr>
          <a:lstStyle/>
          <a:p>
            <a:r>
              <a:rPr lang="en-US" sz="2400" dirty="0"/>
              <a:t>A)  Excuse me, I have 5 pages. May I use the </a:t>
            </a:r>
            <a:r>
              <a:rPr lang="en-US" sz="2400" dirty="0" err="1"/>
              <a:t>xerox</a:t>
            </a:r>
            <a:r>
              <a:rPr lang="en-US" sz="2400" dirty="0"/>
              <a:t> machine?</a:t>
            </a:r>
          </a:p>
        </p:txBody>
      </p:sp>
      <p:sp>
        <p:nvSpPr>
          <p:cNvPr id="11" name="Rectangle 10"/>
          <p:cNvSpPr/>
          <p:nvPr/>
        </p:nvSpPr>
        <p:spPr>
          <a:xfrm>
            <a:off x="3119291" y="3576935"/>
            <a:ext cx="2214709" cy="461665"/>
          </a:xfrm>
          <a:prstGeom prst="rect">
            <a:avLst/>
          </a:prstGeom>
        </p:spPr>
        <p:txBody>
          <a:bodyPr wrap="none">
            <a:spAutoFit/>
          </a:bodyPr>
          <a:lstStyle/>
          <a:p>
            <a:r>
              <a:rPr lang="en-US" sz="2400" dirty="0">
                <a:solidFill>
                  <a:srgbClr val="FF0000"/>
                </a:solidFill>
              </a:rPr>
              <a:t>60% compliance</a:t>
            </a:r>
          </a:p>
        </p:txBody>
      </p:sp>
      <p:sp>
        <p:nvSpPr>
          <p:cNvPr id="12" name="Rectangle 11"/>
          <p:cNvSpPr/>
          <p:nvPr/>
        </p:nvSpPr>
        <p:spPr>
          <a:xfrm>
            <a:off x="533400" y="4198203"/>
            <a:ext cx="8153400" cy="830997"/>
          </a:xfrm>
          <a:prstGeom prst="rect">
            <a:avLst/>
          </a:prstGeom>
        </p:spPr>
        <p:txBody>
          <a:bodyPr wrap="square">
            <a:spAutoFit/>
          </a:bodyPr>
          <a:lstStyle/>
          <a:p>
            <a:pPr marL="350838" indent="-350838"/>
            <a:r>
              <a:rPr lang="en-US" sz="2400" dirty="0"/>
              <a:t>B)  Excuse me, I have 5 pages. May I use the </a:t>
            </a:r>
            <a:r>
              <a:rPr lang="en-US" sz="2400" dirty="0" err="1"/>
              <a:t>xerox</a:t>
            </a:r>
            <a:r>
              <a:rPr lang="en-US" sz="2400" dirty="0"/>
              <a:t> machine, </a:t>
            </a:r>
            <a:r>
              <a:rPr lang="en-US" sz="2400" u="sng" dirty="0"/>
              <a:t>because I have to make copies</a:t>
            </a:r>
            <a:r>
              <a:rPr lang="en-US" sz="2400" dirty="0"/>
              <a:t>?</a:t>
            </a:r>
          </a:p>
        </p:txBody>
      </p:sp>
      <p:sp>
        <p:nvSpPr>
          <p:cNvPr id="13" name="Rectangle 12"/>
          <p:cNvSpPr/>
          <p:nvPr/>
        </p:nvSpPr>
        <p:spPr>
          <a:xfrm>
            <a:off x="533400" y="5569803"/>
            <a:ext cx="8464006" cy="830997"/>
          </a:xfrm>
          <a:prstGeom prst="rect">
            <a:avLst/>
          </a:prstGeom>
        </p:spPr>
        <p:txBody>
          <a:bodyPr wrap="square">
            <a:spAutoFit/>
          </a:bodyPr>
          <a:lstStyle/>
          <a:p>
            <a:pPr marL="350838" indent="-350838"/>
            <a:r>
              <a:rPr lang="en-US" sz="2400" dirty="0"/>
              <a:t>C)  Excuse me, I have 5 pages. May I use the </a:t>
            </a:r>
            <a:r>
              <a:rPr lang="en-US" sz="2400" dirty="0" err="1"/>
              <a:t>xerox</a:t>
            </a:r>
            <a:r>
              <a:rPr lang="en-US" sz="2400" dirty="0"/>
              <a:t> machine, </a:t>
            </a:r>
            <a:r>
              <a:rPr lang="en-US" sz="2400" u="sng" dirty="0"/>
              <a:t>because I’m in a rush</a:t>
            </a:r>
            <a:r>
              <a:rPr lang="en-US" sz="2400" dirty="0"/>
              <a:t>?</a:t>
            </a:r>
          </a:p>
        </p:txBody>
      </p:sp>
      <p:sp>
        <p:nvSpPr>
          <p:cNvPr id="14" name="Rectangle 13"/>
          <p:cNvSpPr/>
          <p:nvPr/>
        </p:nvSpPr>
        <p:spPr>
          <a:xfrm>
            <a:off x="3124200" y="5024735"/>
            <a:ext cx="2214709" cy="461665"/>
          </a:xfrm>
          <a:prstGeom prst="rect">
            <a:avLst/>
          </a:prstGeom>
        </p:spPr>
        <p:txBody>
          <a:bodyPr wrap="none">
            <a:spAutoFit/>
          </a:bodyPr>
          <a:lstStyle/>
          <a:p>
            <a:r>
              <a:rPr lang="en-US" sz="2400" dirty="0">
                <a:solidFill>
                  <a:srgbClr val="FF0000"/>
                </a:solidFill>
              </a:rPr>
              <a:t>93% compliance</a:t>
            </a:r>
          </a:p>
        </p:txBody>
      </p:sp>
      <p:sp>
        <p:nvSpPr>
          <p:cNvPr id="15" name="Rectangle 14"/>
          <p:cNvSpPr/>
          <p:nvPr/>
        </p:nvSpPr>
        <p:spPr>
          <a:xfrm>
            <a:off x="3124200" y="6324600"/>
            <a:ext cx="2214709" cy="461665"/>
          </a:xfrm>
          <a:prstGeom prst="rect">
            <a:avLst/>
          </a:prstGeom>
        </p:spPr>
        <p:txBody>
          <a:bodyPr wrap="none">
            <a:spAutoFit/>
          </a:bodyPr>
          <a:lstStyle/>
          <a:p>
            <a:r>
              <a:rPr lang="en-US" sz="2400" dirty="0">
                <a:solidFill>
                  <a:srgbClr val="FF0000"/>
                </a:solidFill>
              </a:rPr>
              <a:t>94% compliance</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4000" u="sng" dirty="0"/>
              <a:t>Psychology of Making Copies</a:t>
            </a:r>
          </a:p>
        </p:txBody>
      </p:sp>
      <p:sp>
        <p:nvSpPr>
          <p:cNvPr id="12" name="Rectangle 11"/>
          <p:cNvSpPr/>
          <p:nvPr/>
        </p:nvSpPr>
        <p:spPr>
          <a:xfrm>
            <a:off x="533400" y="1396425"/>
            <a:ext cx="8153400" cy="584775"/>
          </a:xfrm>
          <a:prstGeom prst="rect">
            <a:avLst/>
          </a:prstGeom>
        </p:spPr>
        <p:txBody>
          <a:bodyPr wrap="square">
            <a:spAutoFit/>
          </a:bodyPr>
          <a:lstStyle/>
          <a:p>
            <a:pPr marL="350838" indent="-350838" algn="ctr"/>
            <a:r>
              <a:rPr lang="en-US" sz="3200" dirty="0"/>
              <a:t>May I use the </a:t>
            </a:r>
            <a:r>
              <a:rPr lang="en-US" sz="3200" dirty="0" err="1"/>
              <a:t>xerox</a:t>
            </a:r>
            <a:r>
              <a:rPr lang="en-US" sz="3200" dirty="0"/>
              <a:t> machine, </a:t>
            </a:r>
            <a:r>
              <a:rPr lang="en-US" sz="3200" u="sng" dirty="0"/>
              <a:t>because…</a:t>
            </a:r>
            <a:endParaRPr lang="en-US" sz="3200" dirty="0"/>
          </a:p>
        </p:txBody>
      </p:sp>
      <p:sp>
        <p:nvSpPr>
          <p:cNvPr id="14" name="Rectangle 13"/>
          <p:cNvSpPr/>
          <p:nvPr/>
        </p:nvSpPr>
        <p:spPr>
          <a:xfrm>
            <a:off x="1524000" y="2296180"/>
            <a:ext cx="6070380" cy="523220"/>
          </a:xfrm>
          <a:prstGeom prst="rect">
            <a:avLst/>
          </a:prstGeom>
        </p:spPr>
        <p:txBody>
          <a:bodyPr wrap="none">
            <a:spAutoFit/>
          </a:bodyPr>
          <a:lstStyle/>
          <a:p>
            <a:pPr algn="ctr"/>
            <a:r>
              <a:rPr lang="en-US" sz="2800" dirty="0">
                <a:solidFill>
                  <a:srgbClr val="FF0000"/>
                </a:solidFill>
              </a:rPr>
              <a:t>Explanation of why = higher success rate</a:t>
            </a:r>
          </a:p>
        </p:txBody>
      </p:sp>
      <p:sp>
        <p:nvSpPr>
          <p:cNvPr id="16" name="Rectangle 15"/>
          <p:cNvSpPr/>
          <p:nvPr/>
        </p:nvSpPr>
        <p:spPr>
          <a:xfrm>
            <a:off x="381000" y="4683205"/>
            <a:ext cx="8458200" cy="1077218"/>
          </a:xfrm>
          <a:prstGeom prst="rect">
            <a:avLst/>
          </a:prstGeom>
        </p:spPr>
        <p:txBody>
          <a:bodyPr wrap="square">
            <a:spAutoFit/>
          </a:bodyPr>
          <a:lstStyle/>
          <a:p>
            <a:pPr marL="350838" indent="-350838" algn="ctr"/>
            <a:r>
              <a:rPr lang="en-US" sz="3200" dirty="0"/>
              <a:t>We are going to learn about </a:t>
            </a:r>
            <a:r>
              <a:rPr lang="en-US" sz="3200" dirty="0" smtClean="0"/>
              <a:t>inorganic chemistry</a:t>
            </a:r>
            <a:r>
              <a:rPr lang="en-US" sz="3200" dirty="0"/>
              <a:t>, </a:t>
            </a:r>
            <a:r>
              <a:rPr lang="en-US" sz="3200" u="sng" dirty="0"/>
              <a:t>because…</a:t>
            </a:r>
            <a:endParaRPr lang="en-US" sz="3200" dirty="0"/>
          </a:p>
        </p:txBody>
      </p:sp>
      <p:sp>
        <p:nvSpPr>
          <p:cNvPr id="18" name="Title 1"/>
          <p:cNvSpPr txBox="1">
            <a:spLocks/>
          </p:cNvSpPr>
          <p:nvPr/>
        </p:nvSpPr>
        <p:spPr>
          <a:xfrm>
            <a:off x="457200"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Psychology of </a:t>
            </a:r>
            <a:r>
              <a:rPr lang="en-US" sz="4000" u="sng" dirty="0" smtClean="0">
                <a:latin typeface="+mj-lt"/>
                <a:ea typeface="+mj-ea"/>
                <a:cs typeface="+mj-cs"/>
              </a:rPr>
              <a:t>Chemistry Class</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078"/>
            <a:ext cx="8229600" cy="1143000"/>
          </a:xfrm>
        </p:spPr>
        <p:txBody>
          <a:bodyPr/>
          <a:lstStyle/>
          <a:p>
            <a:r>
              <a:rPr lang="en-US" dirty="0"/>
              <a:t>Why are we here?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39" y="-7188"/>
            <a:ext cx="8229600" cy="1143000"/>
          </a:xfrm>
        </p:spPr>
        <p:txBody>
          <a:bodyPr>
            <a:normAutofit/>
          </a:bodyPr>
          <a:lstStyle/>
          <a:p>
            <a:r>
              <a:rPr lang="en-US" sz="4000" u="sng" dirty="0"/>
              <a:t>Why are we here?</a:t>
            </a:r>
          </a:p>
        </p:txBody>
      </p:sp>
      <p:sp>
        <p:nvSpPr>
          <p:cNvPr id="4" name="TextBox 3"/>
          <p:cNvSpPr txBox="1"/>
          <p:nvPr/>
        </p:nvSpPr>
        <p:spPr>
          <a:xfrm>
            <a:off x="593775" y="1169727"/>
            <a:ext cx="7943941" cy="5078313"/>
          </a:xfrm>
          <a:prstGeom prst="rect">
            <a:avLst/>
          </a:prstGeom>
          <a:noFill/>
        </p:spPr>
        <p:txBody>
          <a:bodyPr wrap="square" rtlCol="0">
            <a:spAutoFit/>
          </a:bodyPr>
          <a:lstStyle/>
          <a:p>
            <a:pPr marL="342900" indent="-342900">
              <a:buAutoNum type="arabicParenR"/>
            </a:pPr>
            <a:r>
              <a:rPr lang="en-US" sz="3600" dirty="0"/>
              <a:t> To fulfill your degree requirements</a:t>
            </a:r>
          </a:p>
          <a:p>
            <a:pPr marL="342900" indent="-342900">
              <a:buAutoNum type="arabicParenR"/>
            </a:pPr>
            <a:endParaRPr lang="en-US" sz="3600" dirty="0"/>
          </a:p>
          <a:p>
            <a:pPr marL="342900" indent="-342900">
              <a:buAutoNum type="arabicParenR"/>
            </a:pPr>
            <a:r>
              <a:rPr lang="en-US" sz="3600" dirty="0"/>
              <a:t> To increase scientific literacy</a:t>
            </a:r>
          </a:p>
          <a:p>
            <a:pPr marL="342900" indent="-342900">
              <a:buAutoNum type="arabicParenR"/>
            </a:pPr>
            <a:endParaRPr lang="en-US" sz="3600" dirty="0"/>
          </a:p>
          <a:p>
            <a:pPr marL="342900" indent="-342900">
              <a:buAutoNum type="arabicParenR"/>
            </a:pPr>
            <a:r>
              <a:rPr lang="en-US" sz="3600" dirty="0"/>
              <a:t> To prepare you for your future</a:t>
            </a:r>
          </a:p>
          <a:p>
            <a:pPr marL="342900" indent="-342900">
              <a:buAutoNum type="arabicParenR"/>
            </a:pPr>
            <a:endParaRPr lang="en-US" sz="3600" dirty="0"/>
          </a:p>
          <a:p>
            <a:pPr marL="342900" indent="-342900">
              <a:buAutoNum type="arabicParenR"/>
            </a:pPr>
            <a:r>
              <a:rPr lang="en-US" sz="3600" dirty="0"/>
              <a:t> Chemistry is fun/interesting/important</a:t>
            </a:r>
          </a:p>
          <a:p>
            <a:pPr marL="342900" indent="-342900">
              <a:buAutoNum type="arabicParenR"/>
            </a:pPr>
            <a:endParaRPr lang="en-US" sz="3600" dirty="0"/>
          </a:p>
          <a:p>
            <a:pPr marL="342900" indent="-342900">
              <a:buAutoNum type="arabicParenR"/>
            </a:pPr>
            <a:r>
              <a:rPr lang="en-US" sz="3600" dirty="0"/>
              <a:t> A means of evaluating you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Rectangle 6"/>
          <p:cNvSpPr/>
          <p:nvPr/>
        </p:nvSpPr>
        <p:spPr>
          <a:xfrm>
            <a:off x="1752600" y="1681481"/>
            <a:ext cx="4484077" cy="523220"/>
          </a:xfrm>
          <a:prstGeom prst="rect">
            <a:avLst/>
          </a:prstGeom>
        </p:spPr>
        <p:txBody>
          <a:bodyPr wrap="square">
            <a:spAutoFit/>
          </a:bodyPr>
          <a:lstStyle/>
          <a:p>
            <a:pPr marL="463550">
              <a:spcAft>
                <a:spcPts val="2400"/>
              </a:spcAft>
            </a:pPr>
            <a:r>
              <a:rPr lang="en-US" sz="2800" dirty="0" smtClean="0">
                <a:solidFill>
                  <a:srgbClr val="FF0000"/>
                </a:solidFill>
              </a:rPr>
              <a:t>Ph.D. Track: Pass 6 courses</a:t>
            </a:r>
            <a:endParaRPr lang="en-US" sz="2800" dirty="0">
              <a:solidFill>
                <a:srgbClr val="FF0000"/>
              </a:solidFill>
            </a:endParaRPr>
          </a:p>
        </p:txBody>
      </p:sp>
      <p:pic>
        <p:nvPicPr>
          <p:cNvPr id="8" name="Picture 7"/>
          <p:cNvPicPr>
            <a:picLocks noChangeAspect="1" noChangeArrowheads="1"/>
          </p:cNvPicPr>
          <p:nvPr/>
        </p:nvPicPr>
        <p:blipFill>
          <a:blip r:embed="rId3" cstate="print"/>
          <a:srcRect/>
          <a:stretch>
            <a:fillRect/>
          </a:stretch>
        </p:blipFill>
        <p:spPr bwMode="auto">
          <a:xfrm>
            <a:off x="6321057" y="1796125"/>
            <a:ext cx="294666" cy="297940"/>
          </a:xfrm>
          <a:prstGeom prst="rect">
            <a:avLst/>
          </a:prstGeom>
          <a:noFill/>
          <a:ln w="9525">
            <a:noFill/>
            <a:miter lim="800000"/>
            <a:headEnd/>
            <a:tailEnd/>
          </a:ln>
        </p:spPr>
      </p:pic>
      <p:sp>
        <p:nvSpPr>
          <p:cNvPr id="11" name="Rectangle 10"/>
          <p:cNvSpPr/>
          <p:nvPr/>
        </p:nvSpPr>
        <p:spPr>
          <a:xfrm>
            <a:off x="1888636" y="2849881"/>
            <a:ext cx="4484077" cy="523220"/>
          </a:xfrm>
          <a:prstGeom prst="rect">
            <a:avLst/>
          </a:prstGeom>
        </p:spPr>
        <p:txBody>
          <a:bodyPr wrap="square">
            <a:spAutoFit/>
          </a:bodyPr>
          <a:lstStyle/>
          <a:p>
            <a:pPr marL="463550">
              <a:spcAft>
                <a:spcPts val="2400"/>
              </a:spcAft>
            </a:pPr>
            <a:r>
              <a:rPr lang="en-US" sz="2800" dirty="0" smtClean="0">
                <a:solidFill>
                  <a:srgbClr val="FF0000"/>
                </a:solidFill>
              </a:rPr>
              <a:t>Your decisions affect me!</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91" y="100341"/>
            <a:ext cx="8360234" cy="707886"/>
          </a:xfrm>
          <a:prstGeom prst="rect">
            <a:avLst/>
          </a:prstGeom>
          <a:noFill/>
        </p:spPr>
        <p:txBody>
          <a:bodyPr wrap="square" rtlCol="0">
            <a:spAutoFit/>
          </a:bodyPr>
          <a:lstStyle/>
          <a:p>
            <a:pPr marL="401638" lvl="4" indent="-342900" algn="ctr"/>
            <a:r>
              <a:rPr lang="en-US" sz="4000" u="sng" dirty="0" smtClean="0"/>
              <a:t>2) To increase scientific literacy</a:t>
            </a:r>
          </a:p>
        </p:txBody>
      </p:sp>
      <p:sp>
        <p:nvSpPr>
          <p:cNvPr id="5" name="Oval 4"/>
          <p:cNvSpPr/>
          <p:nvPr/>
        </p:nvSpPr>
        <p:spPr>
          <a:xfrm>
            <a:off x="1" y="857784"/>
            <a:ext cx="9144000" cy="927463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221297" y="2140692"/>
            <a:ext cx="3372300" cy="3396343"/>
          </a:xfrm>
          <a:prstGeom prst="ellipse">
            <a:avLst/>
          </a:prstGeom>
          <a:solidFill>
            <a:srgbClr val="FF5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0306" y="2370435"/>
            <a:ext cx="2508635" cy="461665"/>
          </a:xfrm>
          <a:prstGeom prst="rect">
            <a:avLst/>
          </a:prstGeom>
        </p:spPr>
        <p:txBody>
          <a:bodyPr wrap="none">
            <a:spAutoFit/>
          </a:bodyPr>
          <a:lstStyle/>
          <a:p>
            <a:pPr algn="ctr"/>
            <a:r>
              <a:rPr lang="en-US" sz="2400" b="1" dirty="0" smtClean="0"/>
              <a:t>Public (Electorate)</a:t>
            </a:r>
            <a:endParaRPr lang="en-US" sz="2400" b="1" dirty="0"/>
          </a:p>
        </p:txBody>
      </p:sp>
      <p:sp>
        <p:nvSpPr>
          <p:cNvPr id="9" name="Rectangle 8"/>
          <p:cNvSpPr/>
          <p:nvPr/>
        </p:nvSpPr>
        <p:spPr>
          <a:xfrm>
            <a:off x="5193473" y="2390073"/>
            <a:ext cx="1435073" cy="461665"/>
          </a:xfrm>
          <a:prstGeom prst="rect">
            <a:avLst/>
          </a:prstGeom>
        </p:spPr>
        <p:txBody>
          <a:bodyPr wrap="none">
            <a:spAutoFit/>
          </a:bodyPr>
          <a:lstStyle/>
          <a:p>
            <a:pPr algn="ctr"/>
            <a:r>
              <a:rPr lang="en-US" sz="2400" b="1" dirty="0" smtClean="0"/>
              <a:t>Educators</a:t>
            </a:r>
            <a:endParaRPr lang="en-US" sz="2400" b="1" dirty="0"/>
          </a:p>
        </p:txBody>
      </p:sp>
      <p:sp>
        <p:nvSpPr>
          <p:cNvPr id="10" name="Oval 9"/>
          <p:cNvSpPr/>
          <p:nvPr/>
        </p:nvSpPr>
        <p:spPr>
          <a:xfrm>
            <a:off x="2740073" y="3705266"/>
            <a:ext cx="1830592" cy="184364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9038" y="4565617"/>
            <a:ext cx="1722138" cy="461665"/>
          </a:xfrm>
          <a:prstGeom prst="rect">
            <a:avLst/>
          </a:prstGeom>
        </p:spPr>
        <p:txBody>
          <a:bodyPr wrap="none">
            <a:spAutoFit/>
          </a:bodyPr>
          <a:lstStyle/>
          <a:p>
            <a:r>
              <a:rPr lang="en-US" sz="2400" b="1" dirty="0" smtClean="0"/>
              <a:t>Researchers</a:t>
            </a:r>
            <a:endParaRPr lang="en-US" sz="2400" dirty="0"/>
          </a:p>
        </p:txBody>
      </p:sp>
      <p:sp>
        <p:nvSpPr>
          <p:cNvPr id="12" name="Oval 11"/>
          <p:cNvSpPr/>
          <p:nvPr/>
        </p:nvSpPr>
        <p:spPr>
          <a:xfrm>
            <a:off x="4344910" y="4674469"/>
            <a:ext cx="277424" cy="279402"/>
          </a:xfrm>
          <a:prstGeom prst="ellipse">
            <a:avLst/>
          </a:prstGeom>
          <a:solidFill>
            <a:srgbClr val="604A7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3291" y="6159219"/>
            <a:ext cx="1845698" cy="461665"/>
          </a:xfrm>
          <a:prstGeom prst="rect">
            <a:avLst/>
          </a:prstGeom>
        </p:spPr>
        <p:txBody>
          <a:bodyPr wrap="none">
            <a:spAutoFit/>
          </a:bodyPr>
          <a:lstStyle/>
          <a:p>
            <a:r>
              <a:rPr lang="en-US" sz="2400" b="1" dirty="0" smtClean="0"/>
              <a:t>You Are Here</a:t>
            </a:r>
            <a:endParaRPr lang="en-US" sz="2400" dirty="0"/>
          </a:p>
        </p:txBody>
      </p:sp>
      <p:cxnSp>
        <p:nvCxnSpPr>
          <p:cNvPr id="15" name="Straight Arrow Connector 14"/>
          <p:cNvCxnSpPr/>
          <p:nvPr/>
        </p:nvCxnSpPr>
        <p:spPr>
          <a:xfrm flipH="1" flipV="1">
            <a:off x="4584700" y="5017656"/>
            <a:ext cx="927100" cy="11926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C306B510-9EFE-40F6-9759-0796E16A2C2F}"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bionews-tx.com/wp-content/uploads/2013/08/graphene.jpg"/>
          <p:cNvPicPr>
            <a:picLocks noChangeAspect="1" noChangeArrowheads="1"/>
          </p:cNvPicPr>
          <p:nvPr/>
        </p:nvPicPr>
        <p:blipFill>
          <a:blip r:embed="rId3" cstate="print"/>
          <a:srcRect/>
          <a:stretch>
            <a:fillRect/>
          </a:stretch>
        </p:blipFill>
        <p:spPr bwMode="auto">
          <a:xfrm>
            <a:off x="5180647" y="4862195"/>
            <a:ext cx="2622233" cy="1795699"/>
          </a:xfrm>
          <a:prstGeom prst="rect">
            <a:avLst/>
          </a:prstGeom>
          <a:noFill/>
        </p:spPr>
      </p:pic>
      <p:sp>
        <p:nvSpPr>
          <p:cNvPr id="4" name="TextBox 3"/>
          <p:cNvSpPr txBox="1"/>
          <p:nvPr/>
        </p:nvSpPr>
        <p:spPr>
          <a:xfrm>
            <a:off x="788884" y="190500"/>
            <a:ext cx="7540831" cy="707886"/>
          </a:xfrm>
          <a:prstGeom prst="rect">
            <a:avLst/>
          </a:prstGeom>
          <a:noFill/>
        </p:spPr>
        <p:txBody>
          <a:bodyPr wrap="square" rtlCol="0">
            <a:spAutoFit/>
          </a:bodyPr>
          <a:lstStyle/>
          <a:p>
            <a:pPr marL="342900" indent="-342900" algn="ctr"/>
            <a:r>
              <a:rPr lang="en-US" sz="4000" u="sng" dirty="0"/>
              <a:t>3) To prepare you for your future</a:t>
            </a:r>
          </a:p>
        </p:txBody>
      </p:sp>
      <p:sp>
        <p:nvSpPr>
          <p:cNvPr id="6" name="Content Placeholder 2"/>
          <p:cNvSpPr txBox="1">
            <a:spLocks/>
          </p:cNvSpPr>
          <p:nvPr/>
        </p:nvSpPr>
        <p:spPr>
          <a:xfrm>
            <a:off x="494792" y="1053592"/>
            <a:ext cx="8128000" cy="990600"/>
          </a:xfrm>
          <a:prstGeom prst="rect">
            <a:avLst/>
          </a:prstGeom>
        </p:spPr>
        <p:txBody>
          <a:bodyPr vert="horz" lIns="91440" tIns="45720" rIns="91440" bIns="45720" rtlCol="0">
            <a:normAutofit/>
          </a:bodyPr>
          <a:lstStyle/>
          <a:p>
            <a:pPr marL="342900" lvl="0" indent="-342900">
              <a:spcBef>
                <a:spcPct val="20000"/>
              </a:spcBef>
            </a:pPr>
            <a:r>
              <a:rPr lang="en-US" sz="2400" dirty="0"/>
              <a:t>“It’s tough to make predictions, especially about the future” 						</a:t>
            </a:r>
            <a:r>
              <a:rPr kumimoji="0" lang="en-US" sz="2400" b="0" i="0" u="none" strike="noStrike" kern="1200" cap="none" spc="0" normalizeH="0" baseline="0" noProof="0" dirty="0">
                <a:ln>
                  <a:noFill/>
                </a:ln>
                <a:solidFill>
                  <a:schemeClr val="tx1"/>
                </a:solidFill>
                <a:effectLst/>
                <a:uLnTx/>
                <a:uFillTx/>
                <a:latin typeface="+mn-lt"/>
                <a:ea typeface="+mn-ea"/>
                <a:cs typeface="+mn-cs"/>
              </a:rPr>
              <a:t>-Yogi Berra</a:t>
            </a:r>
            <a:endParaRPr lang="en-US" sz="2400" dirty="0"/>
          </a:p>
          <a:p>
            <a:pPr marL="342900" lvl="0" indent="-342900">
              <a:spcBef>
                <a:spcPct val="20000"/>
              </a:spcBef>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http://static.ddmcdn.com/gif/storymaker-discoveries-of-the-decade6-515x397.jpg"/>
          <p:cNvPicPr>
            <a:picLocks noChangeAspect="1" noChangeArrowheads="1"/>
          </p:cNvPicPr>
          <p:nvPr/>
        </p:nvPicPr>
        <p:blipFill>
          <a:blip r:embed="rId4" cstate="print"/>
          <a:srcRect/>
          <a:stretch>
            <a:fillRect/>
          </a:stretch>
        </p:blipFill>
        <p:spPr bwMode="auto">
          <a:xfrm>
            <a:off x="1645920" y="2340188"/>
            <a:ext cx="2279904" cy="1757519"/>
          </a:xfrm>
          <a:prstGeom prst="rect">
            <a:avLst/>
          </a:prstGeom>
          <a:noFill/>
        </p:spPr>
      </p:pic>
      <p:sp>
        <p:nvSpPr>
          <p:cNvPr id="9" name="Rectangle 8"/>
          <p:cNvSpPr/>
          <p:nvPr/>
        </p:nvSpPr>
        <p:spPr>
          <a:xfrm>
            <a:off x="1591738" y="1918954"/>
            <a:ext cx="2373470" cy="369332"/>
          </a:xfrm>
          <a:prstGeom prst="rect">
            <a:avLst/>
          </a:prstGeom>
        </p:spPr>
        <p:txBody>
          <a:bodyPr wrap="none">
            <a:spAutoFit/>
          </a:bodyPr>
          <a:lstStyle/>
          <a:p>
            <a:r>
              <a:rPr lang="en-US" dirty="0"/>
              <a:t>Adult Stem Cells (2006)</a:t>
            </a:r>
          </a:p>
        </p:txBody>
      </p:sp>
      <p:sp>
        <p:nvSpPr>
          <p:cNvPr id="12" name="Rectangle 11"/>
          <p:cNvSpPr/>
          <p:nvPr/>
        </p:nvSpPr>
        <p:spPr>
          <a:xfrm>
            <a:off x="5523658" y="1920740"/>
            <a:ext cx="1911934" cy="369332"/>
          </a:xfrm>
          <a:prstGeom prst="rect">
            <a:avLst/>
          </a:prstGeom>
        </p:spPr>
        <p:txBody>
          <a:bodyPr wrap="none">
            <a:spAutoFit/>
          </a:bodyPr>
          <a:lstStyle/>
          <a:p>
            <a:r>
              <a:rPr lang="en-US" dirty="0"/>
              <a:t>Mars Rover (2004)</a:t>
            </a:r>
          </a:p>
        </p:txBody>
      </p:sp>
      <p:pic>
        <p:nvPicPr>
          <p:cNvPr id="2054" name="Picture 6" descr="NASA Mars Rover.jpg"/>
          <p:cNvPicPr>
            <a:picLocks noChangeAspect="1" noChangeArrowheads="1"/>
          </p:cNvPicPr>
          <p:nvPr/>
        </p:nvPicPr>
        <p:blipFill>
          <a:blip r:embed="rId5" cstate="print"/>
          <a:srcRect/>
          <a:stretch>
            <a:fillRect/>
          </a:stretch>
        </p:blipFill>
        <p:spPr bwMode="auto">
          <a:xfrm>
            <a:off x="5422519" y="2312670"/>
            <a:ext cx="2221865" cy="1777493"/>
          </a:xfrm>
          <a:prstGeom prst="rect">
            <a:avLst/>
          </a:prstGeom>
          <a:noFill/>
        </p:spPr>
      </p:pic>
      <p:sp>
        <p:nvSpPr>
          <p:cNvPr id="13" name="Rectangle 12"/>
          <p:cNvSpPr/>
          <p:nvPr/>
        </p:nvSpPr>
        <p:spPr>
          <a:xfrm>
            <a:off x="1207008" y="4468479"/>
            <a:ext cx="3059812" cy="369332"/>
          </a:xfrm>
          <a:prstGeom prst="rect">
            <a:avLst/>
          </a:prstGeom>
        </p:spPr>
        <p:txBody>
          <a:bodyPr wrap="none">
            <a:spAutoFit/>
          </a:bodyPr>
          <a:lstStyle/>
          <a:p>
            <a:r>
              <a:rPr lang="en-US" dirty="0"/>
              <a:t>Human Genome Solved (2003)</a:t>
            </a:r>
          </a:p>
        </p:txBody>
      </p:sp>
      <p:pic>
        <p:nvPicPr>
          <p:cNvPr id="2056" name="Picture 8" descr="File:Wellcome genome bookcase.png"/>
          <p:cNvPicPr>
            <a:picLocks noChangeAspect="1" noChangeArrowheads="1"/>
          </p:cNvPicPr>
          <p:nvPr/>
        </p:nvPicPr>
        <p:blipFill>
          <a:blip r:embed="rId6" cstate="print"/>
          <a:srcRect/>
          <a:stretch>
            <a:fillRect/>
          </a:stretch>
        </p:blipFill>
        <p:spPr bwMode="auto">
          <a:xfrm>
            <a:off x="1740535" y="4894637"/>
            <a:ext cx="2026793" cy="1769751"/>
          </a:xfrm>
          <a:prstGeom prst="rect">
            <a:avLst/>
          </a:prstGeom>
          <a:noFill/>
        </p:spPr>
      </p:pic>
      <p:sp>
        <p:nvSpPr>
          <p:cNvPr id="16" name="Rectangle 15"/>
          <p:cNvSpPr/>
          <p:nvPr/>
        </p:nvSpPr>
        <p:spPr>
          <a:xfrm>
            <a:off x="5321808" y="4468479"/>
            <a:ext cx="2570191" cy="369332"/>
          </a:xfrm>
          <a:prstGeom prst="rect">
            <a:avLst/>
          </a:prstGeom>
        </p:spPr>
        <p:txBody>
          <a:bodyPr wrap="none">
            <a:spAutoFit/>
          </a:bodyPr>
          <a:lstStyle/>
          <a:p>
            <a:r>
              <a:rPr lang="en-US" dirty="0"/>
              <a:t>Isolated Graphene (2004)</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8884" y="190500"/>
            <a:ext cx="7540831" cy="707886"/>
          </a:xfrm>
          <a:prstGeom prst="rect">
            <a:avLst/>
          </a:prstGeom>
          <a:noFill/>
        </p:spPr>
        <p:txBody>
          <a:bodyPr wrap="square" rtlCol="0">
            <a:spAutoFit/>
          </a:bodyPr>
          <a:lstStyle/>
          <a:p>
            <a:pPr marL="342900" indent="-342900" algn="ctr"/>
            <a:r>
              <a:rPr lang="en-US" sz="4000" u="sng" dirty="0"/>
              <a:t>3) To prepare you for your future</a:t>
            </a:r>
          </a:p>
        </p:txBody>
      </p:sp>
      <p:sp>
        <p:nvSpPr>
          <p:cNvPr id="6" name="Content Placeholder 2"/>
          <p:cNvSpPr txBox="1">
            <a:spLocks/>
          </p:cNvSpPr>
          <p:nvPr/>
        </p:nvSpPr>
        <p:spPr>
          <a:xfrm>
            <a:off x="494792" y="1053592"/>
            <a:ext cx="8128000" cy="990600"/>
          </a:xfrm>
          <a:prstGeom prst="rect">
            <a:avLst/>
          </a:prstGeom>
        </p:spPr>
        <p:txBody>
          <a:bodyPr vert="horz" lIns="91440" tIns="45720" rIns="91440" bIns="45720" rtlCol="0">
            <a:normAutofit/>
          </a:bodyPr>
          <a:lstStyle/>
          <a:p>
            <a:pPr marL="342900" lvl="0" indent="-342900">
              <a:spcBef>
                <a:spcPct val="20000"/>
              </a:spcBef>
            </a:pPr>
            <a:r>
              <a:rPr lang="en-US" sz="2400" dirty="0"/>
              <a:t>“It’s tough to make predictions, especially about the future” 						</a:t>
            </a:r>
            <a:r>
              <a:rPr kumimoji="0" lang="en-US" sz="2400" b="0" i="0" u="none" strike="noStrike" kern="1200" cap="none" spc="0" normalizeH="0" baseline="0" noProof="0" dirty="0">
                <a:ln>
                  <a:noFill/>
                </a:ln>
                <a:solidFill>
                  <a:schemeClr val="tx1"/>
                </a:solidFill>
                <a:effectLst/>
                <a:uLnTx/>
                <a:uFillTx/>
                <a:latin typeface="+mn-lt"/>
                <a:ea typeface="+mn-ea"/>
                <a:cs typeface="+mn-cs"/>
              </a:rPr>
              <a:t>-Yogi Berra</a:t>
            </a:r>
            <a:endParaRPr lang="en-US" sz="2400" dirty="0"/>
          </a:p>
          <a:p>
            <a:pPr marL="342900" lvl="0" indent="-342900">
              <a:spcBef>
                <a:spcPct val="20000"/>
              </a:spcBef>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5298" name="Picture 2" descr="Logo Youtube.svg"/>
          <p:cNvPicPr>
            <a:picLocks noChangeAspect="1" noChangeArrowheads="1"/>
          </p:cNvPicPr>
          <p:nvPr/>
        </p:nvPicPr>
        <p:blipFill>
          <a:blip r:embed="rId3" cstate="print"/>
          <a:srcRect/>
          <a:stretch>
            <a:fillRect/>
          </a:stretch>
        </p:blipFill>
        <p:spPr bwMode="auto">
          <a:xfrm>
            <a:off x="5374576" y="5162487"/>
            <a:ext cx="1905000" cy="762000"/>
          </a:xfrm>
          <a:prstGeom prst="rect">
            <a:avLst/>
          </a:prstGeom>
          <a:noFill/>
        </p:spPr>
      </p:pic>
      <p:sp>
        <p:nvSpPr>
          <p:cNvPr id="15" name="Rectangle 14"/>
          <p:cNvSpPr/>
          <p:nvPr/>
        </p:nvSpPr>
        <p:spPr>
          <a:xfrm>
            <a:off x="5932915" y="5992670"/>
            <a:ext cx="793807" cy="369332"/>
          </a:xfrm>
          <a:prstGeom prst="rect">
            <a:avLst/>
          </a:prstGeom>
        </p:spPr>
        <p:txBody>
          <a:bodyPr wrap="none">
            <a:spAutoFit/>
          </a:bodyPr>
          <a:lstStyle/>
          <a:p>
            <a:r>
              <a:rPr lang="en-US" dirty="0"/>
              <a:t>(2005)</a:t>
            </a:r>
          </a:p>
        </p:txBody>
      </p:sp>
      <p:pic>
        <p:nvPicPr>
          <p:cNvPr id="55300" name="Picture 4" descr="Facebook.svg"/>
          <p:cNvPicPr>
            <a:picLocks noChangeAspect="1" noChangeArrowheads="1"/>
          </p:cNvPicPr>
          <p:nvPr/>
        </p:nvPicPr>
        <p:blipFill>
          <a:blip r:embed="rId4" cstate="print"/>
          <a:srcRect/>
          <a:stretch>
            <a:fillRect/>
          </a:stretch>
        </p:blipFill>
        <p:spPr bwMode="auto">
          <a:xfrm>
            <a:off x="1681671" y="5259641"/>
            <a:ext cx="2095500" cy="790576"/>
          </a:xfrm>
          <a:prstGeom prst="rect">
            <a:avLst/>
          </a:prstGeom>
          <a:noFill/>
        </p:spPr>
      </p:pic>
      <p:sp>
        <p:nvSpPr>
          <p:cNvPr id="16" name="Rectangle 15"/>
          <p:cNvSpPr/>
          <p:nvPr/>
        </p:nvSpPr>
        <p:spPr>
          <a:xfrm>
            <a:off x="2341546" y="6115550"/>
            <a:ext cx="793807" cy="369332"/>
          </a:xfrm>
          <a:prstGeom prst="rect">
            <a:avLst/>
          </a:prstGeom>
        </p:spPr>
        <p:txBody>
          <a:bodyPr wrap="none">
            <a:spAutoFit/>
          </a:bodyPr>
          <a:lstStyle/>
          <a:p>
            <a:r>
              <a:rPr lang="en-US" dirty="0"/>
              <a:t>(2004)</a:t>
            </a:r>
          </a:p>
        </p:txBody>
      </p:sp>
      <p:pic>
        <p:nvPicPr>
          <p:cNvPr id="55304" name="Picture 8" descr="http://upload.wikimedia.org/wikipedia/commons/thumb/4/4a/Kyocera6035.jpg/220px-Kyocera6035.jpg"/>
          <p:cNvPicPr>
            <a:picLocks noChangeAspect="1" noChangeArrowheads="1"/>
          </p:cNvPicPr>
          <p:nvPr/>
        </p:nvPicPr>
        <p:blipFill>
          <a:blip r:embed="rId5" cstate="print"/>
          <a:srcRect/>
          <a:stretch>
            <a:fillRect/>
          </a:stretch>
        </p:blipFill>
        <p:spPr bwMode="auto">
          <a:xfrm>
            <a:off x="3755137" y="2500409"/>
            <a:ext cx="1609344" cy="2194560"/>
          </a:xfrm>
          <a:prstGeom prst="rect">
            <a:avLst/>
          </a:prstGeom>
          <a:noFill/>
        </p:spPr>
      </p:pic>
      <p:sp>
        <p:nvSpPr>
          <p:cNvPr id="18" name="Rectangle 17"/>
          <p:cNvSpPr/>
          <p:nvPr/>
        </p:nvSpPr>
        <p:spPr>
          <a:xfrm>
            <a:off x="3499786" y="2082308"/>
            <a:ext cx="2145110" cy="369332"/>
          </a:xfrm>
          <a:prstGeom prst="rect">
            <a:avLst/>
          </a:prstGeom>
        </p:spPr>
        <p:txBody>
          <a:bodyPr wrap="square">
            <a:spAutoFit/>
          </a:bodyPr>
          <a:lstStyle/>
          <a:p>
            <a:pPr algn="ctr"/>
            <a:r>
              <a:rPr lang="en-US" dirty="0"/>
              <a:t>Kyocera 6035 (2001)</a:t>
            </a:r>
          </a:p>
        </p:txBody>
      </p:sp>
      <p:sp>
        <p:nvSpPr>
          <p:cNvPr id="19" name="Rectangle 18"/>
          <p:cNvSpPr/>
          <p:nvPr/>
        </p:nvSpPr>
        <p:spPr>
          <a:xfrm>
            <a:off x="6371002" y="2100596"/>
            <a:ext cx="2145110" cy="369332"/>
          </a:xfrm>
          <a:prstGeom prst="rect">
            <a:avLst/>
          </a:prstGeom>
        </p:spPr>
        <p:txBody>
          <a:bodyPr wrap="square">
            <a:spAutoFit/>
          </a:bodyPr>
          <a:lstStyle/>
          <a:p>
            <a:r>
              <a:rPr lang="en-US" dirty="0"/>
              <a:t>Google Maps (2005)</a:t>
            </a:r>
          </a:p>
        </p:txBody>
      </p:sp>
      <p:pic>
        <p:nvPicPr>
          <p:cNvPr id="55306" name="Picture 10" descr="http://blog.laptopmag.com/wpress/wp-content/uploads/2011/04/Google-Maps-Location.png"/>
          <p:cNvPicPr>
            <a:picLocks noChangeAspect="1" noChangeArrowheads="1"/>
          </p:cNvPicPr>
          <p:nvPr/>
        </p:nvPicPr>
        <p:blipFill>
          <a:blip r:embed="rId6" cstate="print"/>
          <a:srcRect/>
          <a:stretch>
            <a:fillRect/>
          </a:stretch>
        </p:blipFill>
        <p:spPr bwMode="auto">
          <a:xfrm>
            <a:off x="6410070" y="2628776"/>
            <a:ext cx="2026793" cy="1976749"/>
          </a:xfrm>
          <a:prstGeom prst="rect">
            <a:avLst/>
          </a:prstGeom>
          <a:noFill/>
        </p:spPr>
      </p:pic>
      <p:pic>
        <p:nvPicPr>
          <p:cNvPr id="55308" name="Picture 12" descr="A white sphere made of large jigsaw pieces. Letters from several alphabets are shown on the pieces"/>
          <p:cNvPicPr>
            <a:picLocks noChangeAspect="1" noChangeArrowheads="1"/>
          </p:cNvPicPr>
          <p:nvPr/>
        </p:nvPicPr>
        <p:blipFill>
          <a:blip r:embed="rId7" cstate="print"/>
          <a:srcRect/>
          <a:stretch>
            <a:fillRect/>
          </a:stretch>
        </p:blipFill>
        <p:spPr bwMode="auto">
          <a:xfrm>
            <a:off x="828016" y="2686852"/>
            <a:ext cx="1976143" cy="1804878"/>
          </a:xfrm>
          <a:prstGeom prst="rect">
            <a:avLst/>
          </a:prstGeom>
          <a:noFill/>
        </p:spPr>
      </p:pic>
      <p:sp>
        <p:nvSpPr>
          <p:cNvPr id="22" name="Rectangle 21"/>
          <p:cNvSpPr/>
          <p:nvPr/>
        </p:nvSpPr>
        <p:spPr>
          <a:xfrm>
            <a:off x="898676" y="2093016"/>
            <a:ext cx="1956134" cy="369332"/>
          </a:xfrm>
          <a:prstGeom prst="rect">
            <a:avLst/>
          </a:prstGeom>
        </p:spPr>
        <p:txBody>
          <a:bodyPr wrap="square">
            <a:spAutoFit/>
          </a:bodyPr>
          <a:lstStyle/>
          <a:p>
            <a:r>
              <a:rPr lang="en-US" dirty="0"/>
              <a:t>Wikipedia (2001)</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8884" y="190500"/>
            <a:ext cx="7540831" cy="707886"/>
          </a:xfrm>
          <a:prstGeom prst="rect">
            <a:avLst/>
          </a:prstGeom>
          <a:noFill/>
        </p:spPr>
        <p:txBody>
          <a:bodyPr wrap="square" rtlCol="0">
            <a:spAutoFit/>
          </a:bodyPr>
          <a:lstStyle/>
          <a:p>
            <a:pPr marL="342900" indent="-342900" algn="ctr"/>
            <a:r>
              <a:rPr lang="en-US" sz="4000" u="sng" dirty="0"/>
              <a:t>3) To prepare you for your future</a:t>
            </a:r>
          </a:p>
        </p:txBody>
      </p:sp>
      <p:sp>
        <p:nvSpPr>
          <p:cNvPr id="14" name="TextBox 13"/>
          <p:cNvSpPr txBox="1"/>
          <p:nvPr/>
        </p:nvSpPr>
        <p:spPr>
          <a:xfrm>
            <a:off x="620893" y="1095012"/>
            <a:ext cx="5576711" cy="3631763"/>
          </a:xfrm>
          <a:prstGeom prst="rect">
            <a:avLst/>
          </a:prstGeom>
          <a:noFill/>
        </p:spPr>
        <p:txBody>
          <a:bodyPr wrap="square" rtlCol="0">
            <a:spAutoFit/>
          </a:bodyPr>
          <a:lstStyle/>
          <a:p>
            <a:pPr>
              <a:spcAft>
                <a:spcPts val="1200"/>
              </a:spcAft>
            </a:pPr>
            <a:r>
              <a:rPr lang="en-US" sz="2000" u="sng" dirty="0"/>
              <a:t>10-15 years from now</a:t>
            </a:r>
            <a:r>
              <a:rPr lang="en-US" sz="2000" dirty="0"/>
              <a:t>?</a:t>
            </a:r>
          </a:p>
          <a:p>
            <a:pPr marL="463550">
              <a:spcAft>
                <a:spcPts val="1200"/>
              </a:spcAft>
            </a:pPr>
            <a:r>
              <a:rPr lang="en-US" sz="2000" dirty="0" err="1"/>
              <a:t>bioelectronic</a:t>
            </a:r>
            <a:r>
              <a:rPr lang="en-US" sz="2000" dirty="0"/>
              <a:t> interfaces</a:t>
            </a:r>
          </a:p>
          <a:p>
            <a:pPr marL="463550">
              <a:spcAft>
                <a:spcPts val="1200"/>
              </a:spcAft>
            </a:pPr>
            <a:r>
              <a:rPr lang="en-US" sz="2000" dirty="0" smtClean="0"/>
              <a:t>designer </a:t>
            </a:r>
            <a:r>
              <a:rPr lang="en-US" sz="2000" dirty="0"/>
              <a:t>genetics</a:t>
            </a:r>
          </a:p>
          <a:p>
            <a:pPr marL="463550">
              <a:spcAft>
                <a:spcPts val="1200"/>
              </a:spcAft>
            </a:pPr>
            <a:r>
              <a:rPr lang="en-US" sz="2000" dirty="0" smtClean="0"/>
              <a:t>synthetic meat</a:t>
            </a:r>
            <a:endParaRPr lang="en-US" sz="2000" dirty="0"/>
          </a:p>
          <a:p>
            <a:pPr marL="463550">
              <a:spcAft>
                <a:spcPts val="1200"/>
              </a:spcAft>
            </a:pPr>
            <a:r>
              <a:rPr lang="en-US" sz="2000" dirty="0" smtClean="0"/>
              <a:t>3-D printing molecules/materials</a:t>
            </a:r>
            <a:endParaRPr lang="en-US" sz="2000" dirty="0"/>
          </a:p>
          <a:p>
            <a:pPr marL="463550">
              <a:spcAft>
                <a:spcPts val="1200"/>
              </a:spcAft>
            </a:pPr>
            <a:r>
              <a:rPr lang="en-US" sz="2000" dirty="0"/>
              <a:t>computer data mining/hypothesis generation</a:t>
            </a:r>
          </a:p>
          <a:p>
            <a:pPr marL="463550">
              <a:spcAft>
                <a:spcPts val="1200"/>
              </a:spcAft>
            </a:pPr>
            <a:r>
              <a:rPr lang="en-US" sz="2000" dirty="0" smtClean="0"/>
              <a:t>automated synthesis</a:t>
            </a:r>
          </a:p>
          <a:p>
            <a:pPr marL="463550">
              <a:spcAft>
                <a:spcPts val="1200"/>
              </a:spcAft>
            </a:pPr>
            <a:r>
              <a:rPr lang="en-US" sz="2000" dirty="0" smtClean="0"/>
              <a:t>…</a:t>
            </a:r>
            <a:endParaRPr lang="en-US" sz="2000" dirty="0"/>
          </a:p>
        </p:txBody>
      </p:sp>
      <p:grpSp>
        <p:nvGrpSpPr>
          <p:cNvPr id="20" name="Group 19"/>
          <p:cNvGrpSpPr/>
          <p:nvPr/>
        </p:nvGrpSpPr>
        <p:grpSpPr>
          <a:xfrm>
            <a:off x="4943459" y="1478840"/>
            <a:ext cx="2812013" cy="1834444"/>
            <a:chOff x="4909581" y="2106437"/>
            <a:chExt cx="2936198" cy="1939691"/>
          </a:xfrm>
        </p:grpSpPr>
        <p:pic>
          <p:nvPicPr>
            <p:cNvPr id="82947" name="Picture 3"/>
            <p:cNvPicPr>
              <a:picLocks noChangeAspect="1" noChangeArrowheads="1"/>
            </p:cNvPicPr>
            <p:nvPr/>
          </p:nvPicPr>
          <p:blipFill>
            <a:blip r:embed="rId3" cstate="print"/>
            <a:srcRect/>
            <a:stretch>
              <a:fillRect/>
            </a:stretch>
          </p:blipFill>
          <p:spPr bwMode="auto">
            <a:xfrm>
              <a:off x="4936245" y="2106437"/>
              <a:ext cx="2909534" cy="1939691"/>
            </a:xfrm>
            <a:prstGeom prst="rect">
              <a:avLst/>
            </a:prstGeom>
            <a:noFill/>
            <a:ln w="9525">
              <a:noFill/>
              <a:miter lim="800000"/>
              <a:headEnd/>
              <a:tailEnd/>
            </a:ln>
          </p:spPr>
        </p:pic>
        <p:sp>
          <p:nvSpPr>
            <p:cNvPr id="17" name="Rectangle 16"/>
            <p:cNvSpPr/>
            <p:nvPr/>
          </p:nvSpPr>
          <p:spPr>
            <a:xfrm>
              <a:off x="4909581" y="3673314"/>
              <a:ext cx="1970668" cy="369332"/>
            </a:xfrm>
            <a:prstGeom prst="rect">
              <a:avLst/>
            </a:prstGeom>
          </p:spPr>
          <p:txBody>
            <a:bodyPr wrap="none">
              <a:spAutoFit/>
            </a:bodyPr>
            <a:lstStyle/>
            <a:p>
              <a:r>
                <a:rPr lang="en-US" dirty="0">
                  <a:solidFill>
                    <a:schemeClr val="bg1"/>
                  </a:solidFill>
                </a:rPr>
                <a:t>www.glowfish.com</a:t>
              </a:r>
            </a:p>
          </p:txBody>
        </p:sp>
      </p:grpSp>
      <p:pic>
        <p:nvPicPr>
          <p:cNvPr id="82954" name="Picture 10" descr="http://img.webmd.com/dtmcms/live/webmd/consumer_assets/site_images/articles/health_and_medical_reference/brain_and_nervous_system/Parkinsons_Disease_Deep_Brain_Stimulation_Deep_Brain_Stimulation.jpg"/>
          <p:cNvPicPr>
            <a:picLocks noChangeAspect="1" noChangeArrowheads="1"/>
          </p:cNvPicPr>
          <p:nvPr/>
        </p:nvPicPr>
        <p:blipFill>
          <a:blip r:embed="rId4" cstate="print"/>
          <a:srcRect/>
          <a:stretch>
            <a:fillRect/>
          </a:stretch>
        </p:blipFill>
        <p:spPr bwMode="auto">
          <a:xfrm>
            <a:off x="6206422" y="3715489"/>
            <a:ext cx="2090914" cy="2352279"/>
          </a:xfrm>
          <a:prstGeom prst="rect">
            <a:avLst/>
          </a:prstGeom>
          <a:noFill/>
        </p:spPr>
      </p:pic>
      <p:sp>
        <p:nvSpPr>
          <p:cNvPr id="23" name="TextBox 22"/>
          <p:cNvSpPr txBox="1"/>
          <p:nvPr/>
        </p:nvSpPr>
        <p:spPr>
          <a:xfrm>
            <a:off x="782151" y="6321778"/>
            <a:ext cx="7529512" cy="523220"/>
          </a:xfrm>
          <a:prstGeom prst="rect">
            <a:avLst/>
          </a:prstGeom>
          <a:noFill/>
        </p:spPr>
        <p:txBody>
          <a:bodyPr wrap="square" rtlCol="0">
            <a:spAutoFit/>
          </a:bodyPr>
          <a:lstStyle/>
          <a:p>
            <a:pPr algn="ctr"/>
            <a:r>
              <a:rPr lang="en-US" sz="2800" dirty="0">
                <a:solidFill>
                  <a:srgbClr val="FF0000"/>
                </a:solidFill>
              </a:rPr>
              <a:t>How will this class prepare you for the future?</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17</a:t>
            </a:fld>
            <a:endParaRPr lang="en-US"/>
          </a:p>
        </p:txBody>
      </p:sp>
      <p:pic>
        <p:nvPicPr>
          <p:cNvPr id="223234" name="Picture 2" descr="Image result for 3-D printing molecules"/>
          <p:cNvPicPr>
            <a:picLocks noChangeAspect="1" noChangeArrowheads="1"/>
          </p:cNvPicPr>
          <p:nvPr/>
        </p:nvPicPr>
        <p:blipFill>
          <a:blip r:embed="rId5" cstate="print"/>
          <a:srcRect/>
          <a:stretch>
            <a:fillRect/>
          </a:stretch>
        </p:blipFill>
        <p:spPr bwMode="auto">
          <a:xfrm>
            <a:off x="1644407" y="4365992"/>
            <a:ext cx="3788262" cy="1894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4775" y="1280846"/>
            <a:ext cx="6369050" cy="4580691"/>
          </a:xfrm>
        </p:spPr>
        <p:txBody>
          <a:bodyPr>
            <a:normAutofit/>
          </a:bodyPr>
          <a:lstStyle/>
          <a:p>
            <a:pPr algn="ctr">
              <a:spcAft>
                <a:spcPts val="2000"/>
              </a:spcAft>
              <a:buNone/>
            </a:pPr>
            <a:r>
              <a:rPr lang="en-US" sz="3300" b="1" u="sng" dirty="0"/>
              <a:t>Classroom Content</a:t>
            </a:r>
          </a:p>
          <a:p>
            <a:pPr marL="971550" indent="-514350">
              <a:spcBef>
                <a:spcPts val="0"/>
              </a:spcBef>
              <a:spcAft>
                <a:spcPts val="2500"/>
              </a:spcAft>
              <a:buAutoNum type="alphaLcParenR"/>
            </a:pPr>
            <a:r>
              <a:rPr lang="en-US" dirty="0"/>
              <a:t>Factual information</a:t>
            </a:r>
          </a:p>
          <a:p>
            <a:pPr marL="971550" lvl="0" indent="-514350">
              <a:spcBef>
                <a:spcPts val="0"/>
              </a:spcBef>
              <a:spcAft>
                <a:spcPts val="2500"/>
              </a:spcAft>
              <a:buFont typeface="Arial" pitchFamily="34" charset="0"/>
              <a:buAutoNum type="alphaLcParenR"/>
            </a:pPr>
            <a:r>
              <a:rPr lang="en-US" dirty="0"/>
              <a:t>Procedural information</a:t>
            </a:r>
          </a:p>
          <a:p>
            <a:pPr marL="971550" lvl="0" indent="-514350">
              <a:spcBef>
                <a:spcPts val="0"/>
              </a:spcBef>
              <a:spcAft>
                <a:spcPts val="2500"/>
              </a:spcAft>
              <a:buFont typeface="Arial" pitchFamily="34" charset="0"/>
              <a:buAutoNum type="alphaLcParenR"/>
            </a:pPr>
            <a:r>
              <a:rPr lang="en-US" dirty="0"/>
              <a:t>Conceptual </a:t>
            </a:r>
            <a:r>
              <a:rPr lang="en-US" dirty="0" smtClean="0"/>
              <a:t>information</a:t>
            </a:r>
          </a:p>
          <a:p>
            <a:pPr marL="971550" indent="-514350">
              <a:spcBef>
                <a:spcPts val="0"/>
              </a:spcBef>
              <a:spcAft>
                <a:spcPts val="2500"/>
              </a:spcAft>
              <a:buFont typeface="Arial" pitchFamily="34" charset="0"/>
              <a:buAutoNum type="alphaLcParenR"/>
            </a:pPr>
            <a:r>
              <a:rPr lang="en-US" dirty="0" err="1" smtClean="0"/>
              <a:t>Metacognitive</a:t>
            </a:r>
            <a:r>
              <a:rPr lang="en-US" dirty="0" smtClean="0"/>
              <a:t> information</a:t>
            </a:r>
          </a:p>
          <a:p>
            <a:pPr marL="971550" lvl="0" indent="-514350">
              <a:spcBef>
                <a:spcPts val="0"/>
              </a:spcBef>
              <a:spcAft>
                <a:spcPts val="2500"/>
              </a:spcAft>
              <a:buNone/>
            </a:pPr>
            <a:endParaRPr lang="en-US" dirty="0"/>
          </a:p>
        </p:txBody>
      </p:sp>
      <p:sp>
        <p:nvSpPr>
          <p:cNvPr id="4" name="TextBox 3"/>
          <p:cNvSpPr txBox="1"/>
          <p:nvPr/>
        </p:nvSpPr>
        <p:spPr>
          <a:xfrm>
            <a:off x="788884" y="190500"/>
            <a:ext cx="7540831" cy="707886"/>
          </a:xfrm>
          <a:prstGeom prst="rect">
            <a:avLst/>
          </a:prstGeom>
          <a:noFill/>
        </p:spPr>
        <p:txBody>
          <a:bodyPr wrap="square" rtlCol="0">
            <a:spAutoFit/>
          </a:bodyPr>
          <a:lstStyle/>
          <a:p>
            <a:pPr marL="342900" indent="-342900" algn="ctr"/>
            <a:r>
              <a:rPr lang="en-US" sz="4000" u="sng" dirty="0"/>
              <a:t>3) To prepare you for your future</a:t>
            </a:r>
          </a:p>
        </p:txBody>
      </p:sp>
      <p:sp>
        <p:nvSpPr>
          <p:cNvPr id="11" name="Rectangle 10"/>
          <p:cNvSpPr/>
          <p:nvPr/>
        </p:nvSpPr>
        <p:spPr>
          <a:xfrm>
            <a:off x="361950" y="6420673"/>
            <a:ext cx="8420100" cy="338554"/>
          </a:xfrm>
          <a:prstGeom prst="rect">
            <a:avLst/>
          </a:prstGeom>
        </p:spPr>
        <p:txBody>
          <a:bodyPr wrap="square" anchor="t">
            <a:spAutoFit/>
          </a:bodyPr>
          <a:lstStyle/>
          <a:p>
            <a:pPr algn="ctr"/>
            <a:r>
              <a:rPr lang="en-US" sz="1600" dirty="0"/>
              <a:t>Anderson and </a:t>
            </a:r>
            <a:r>
              <a:rPr lang="en-US" sz="1600" dirty="0" err="1"/>
              <a:t>Krathwohl</a:t>
            </a:r>
            <a:r>
              <a:rPr lang="en-US" sz="1600" dirty="0"/>
              <a:t> </a:t>
            </a:r>
            <a:r>
              <a:rPr lang="en-US" sz="1600" i="1" dirty="0"/>
              <a:t>A Taxonomy For Learning, Teaching and Assessing. New York, 2001. </a:t>
            </a:r>
            <a:endParaRPr lang="en-US"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6542" y="254000"/>
            <a:ext cx="5180858" cy="707886"/>
          </a:xfrm>
          <a:prstGeom prst="rect">
            <a:avLst/>
          </a:prstGeom>
          <a:noFill/>
        </p:spPr>
        <p:txBody>
          <a:bodyPr wrap="square" rtlCol="0">
            <a:spAutoFit/>
          </a:bodyPr>
          <a:lstStyle/>
          <a:p>
            <a:pPr marL="342900" indent="-342900" algn="ctr"/>
            <a:r>
              <a:rPr lang="en-US" sz="4000" u="sng" dirty="0"/>
              <a:t>3a) Factual Information</a:t>
            </a:r>
          </a:p>
        </p:txBody>
      </p:sp>
      <p:pic>
        <p:nvPicPr>
          <p:cNvPr id="1026" name="Picture 2"/>
          <p:cNvPicPr>
            <a:picLocks noChangeAspect="1" noChangeArrowheads="1"/>
          </p:cNvPicPr>
          <p:nvPr/>
        </p:nvPicPr>
        <p:blipFill>
          <a:blip r:embed="rId3" cstate="print"/>
          <a:srcRect/>
          <a:stretch>
            <a:fillRect/>
          </a:stretch>
        </p:blipFill>
        <p:spPr bwMode="auto">
          <a:xfrm>
            <a:off x="1323348" y="2578100"/>
            <a:ext cx="6446504" cy="4241800"/>
          </a:xfrm>
          <a:prstGeom prst="rect">
            <a:avLst/>
          </a:prstGeom>
          <a:noFill/>
          <a:ln w="9525">
            <a:noFill/>
            <a:miter lim="800000"/>
            <a:headEnd/>
            <a:tailEnd/>
          </a:ln>
        </p:spPr>
      </p:pic>
      <p:sp>
        <p:nvSpPr>
          <p:cNvPr id="6" name="Content Placeholder 2"/>
          <p:cNvSpPr txBox="1">
            <a:spLocks/>
          </p:cNvSpPr>
          <p:nvPr/>
        </p:nvSpPr>
        <p:spPr>
          <a:xfrm>
            <a:off x="1466850" y="1054100"/>
            <a:ext cx="6178550" cy="1460500"/>
          </a:xfrm>
          <a:prstGeom prst="rect">
            <a:avLst/>
          </a:prstGeom>
        </p:spPr>
        <p:txBody>
          <a:bodyPr vert="horz" lIns="91440" tIns="45720" rIns="91440" bIns="45720" rtlCol="0">
            <a:noAutofit/>
          </a:bodyPr>
          <a:lstStyle/>
          <a:p>
            <a:pPr marL="342900" lvl="0" indent="-342900">
              <a:spcBef>
                <a:spcPct val="20000"/>
              </a:spcBef>
            </a:pPr>
            <a:r>
              <a:rPr lang="en-US" sz="2800" dirty="0"/>
              <a:t>- Terminology</a:t>
            </a:r>
          </a:p>
          <a:p>
            <a:pPr marL="342900" lvl="0" indent="-342900">
              <a:spcBef>
                <a:spcPct val="20000"/>
              </a:spcBef>
            </a:pPr>
            <a:r>
              <a:rPr lang="en-US" sz="2800" dirty="0"/>
              <a:t>- Equations</a:t>
            </a:r>
          </a:p>
          <a:p>
            <a:pPr marL="342900" lvl="0" indent="-342900">
              <a:spcBef>
                <a:spcPct val="20000"/>
              </a:spcBef>
            </a:pPr>
            <a:r>
              <a:rPr kumimoji="0" lang="en-US" sz="2800" b="0" i="0" u="none" strike="noStrike" kern="1200" cap="none" spc="0" normalizeH="0" baseline="0" noProof="0" dirty="0">
                <a:ln>
                  <a:noFill/>
                </a:ln>
                <a:solidFill>
                  <a:schemeClr val="tx1"/>
                </a:solidFill>
                <a:effectLst/>
                <a:uLnTx/>
                <a:uFillTx/>
                <a:latin typeface="+mn-lt"/>
                <a:ea typeface="+mn-ea"/>
                <a:cs typeface="+mn-cs"/>
              </a:rPr>
              <a:t>- Example: Memorizing the periodic</a:t>
            </a:r>
            <a:r>
              <a:rPr kumimoji="0" lang="en-US" sz="2800" b="0" i="0" u="none" strike="noStrike" kern="1200" cap="none" spc="0" normalizeH="0" noProof="0" dirty="0">
                <a:ln>
                  <a:noFill/>
                </a:ln>
                <a:solidFill>
                  <a:schemeClr val="tx1"/>
                </a:solidFill>
                <a:effectLst/>
                <a:uLnTx/>
                <a:uFillTx/>
                <a:latin typeface="+mn-lt"/>
                <a:ea typeface="+mn-ea"/>
                <a:cs typeface="+mn-cs"/>
              </a:rPr>
              <a:t> table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254979" name="Picture 3"/>
          <p:cNvPicPr>
            <a:picLocks noChangeAspect="1" noChangeArrowheads="1"/>
          </p:cNvPicPr>
          <p:nvPr/>
        </p:nvPicPr>
        <p:blipFill>
          <a:blip r:embed="rId2" cstate="print"/>
          <a:srcRect/>
          <a:stretch>
            <a:fillRect/>
          </a:stretch>
        </p:blipFill>
        <p:spPr bwMode="auto">
          <a:xfrm>
            <a:off x="1174139" y="1254369"/>
            <a:ext cx="6795724" cy="4349262"/>
          </a:xfrm>
          <a:prstGeom prst="rect">
            <a:avLst/>
          </a:prstGeom>
          <a:noFill/>
          <a:ln w="9525">
            <a:noFill/>
            <a:miter lim="800000"/>
            <a:headEnd/>
            <a:tailEnd/>
          </a:ln>
        </p:spPr>
      </p:pic>
      <p:sp>
        <p:nvSpPr>
          <p:cNvPr id="8" name="Oval 7"/>
          <p:cNvSpPr/>
          <p:nvPr/>
        </p:nvSpPr>
        <p:spPr>
          <a:xfrm>
            <a:off x="4401546" y="1565153"/>
            <a:ext cx="1975808" cy="292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7800" y="4461929"/>
            <a:ext cx="4178300" cy="1689100"/>
          </a:xfrm>
          <a:prstGeom prst="rect">
            <a:avLst/>
          </a:prstGeom>
        </p:spPr>
        <p:txBody>
          <a:bodyPr vert="horz" lIns="91440" tIns="45720" rIns="91440" bIns="45720" rtlCol="0">
            <a:noAutofit/>
          </a:bodyPr>
          <a:lstStyle/>
          <a:p>
            <a:pPr marL="342900" lvl="0" indent="-342900">
              <a:spcBef>
                <a:spcPct val="20000"/>
              </a:spcBef>
            </a:pPr>
            <a:r>
              <a:rPr lang="en-US" sz="2000" u="sng" dirty="0"/>
              <a:t>Good for:</a:t>
            </a:r>
          </a:p>
          <a:p>
            <a:pPr marL="342900" lvl="0" indent="-342900">
              <a:spcBef>
                <a:spcPct val="20000"/>
              </a:spcBef>
            </a:pPr>
            <a:r>
              <a:rPr lang="en-US" sz="2000" dirty="0"/>
              <a:t>	Trivia</a:t>
            </a:r>
          </a:p>
          <a:p>
            <a:pPr marL="342900" lvl="0" indent="-342900">
              <a:spcBef>
                <a:spcPct val="20000"/>
              </a:spcBef>
            </a:pPr>
            <a:r>
              <a:rPr lang="en-US" sz="2000" dirty="0"/>
              <a:t>	Learning scientific language</a:t>
            </a:r>
          </a:p>
          <a:p>
            <a:pPr marL="342900" lvl="0" indent="-342900">
              <a:spcBef>
                <a:spcPct val="20000"/>
              </a:spcBef>
            </a:pPr>
            <a:r>
              <a:rPr lang="en-US" sz="2000" dirty="0"/>
              <a:t>	Quicker processing of information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9" name="TextBox 8"/>
          <p:cNvSpPr txBox="1"/>
          <p:nvPr/>
        </p:nvSpPr>
        <p:spPr>
          <a:xfrm>
            <a:off x="1956542" y="254000"/>
            <a:ext cx="5180858" cy="707886"/>
          </a:xfrm>
          <a:prstGeom prst="rect">
            <a:avLst/>
          </a:prstGeom>
          <a:noFill/>
        </p:spPr>
        <p:txBody>
          <a:bodyPr wrap="square" rtlCol="0">
            <a:spAutoFit/>
          </a:bodyPr>
          <a:lstStyle/>
          <a:p>
            <a:pPr marL="342900" indent="-342900" algn="ctr"/>
            <a:r>
              <a:rPr lang="en-US" sz="4000" u="sng" dirty="0"/>
              <a:t>3a) Factual Information</a:t>
            </a:r>
          </a:p>
        </p:txBody>
      </p:sp>
      <p:sp>
        <p:nvSpPr>
          <p:cNvPr id="5" name="Content Placeholder 2"/>
          <p:cNvSpPr txBox="1">
            <a:spLocks/>
          </p:cNvSpPr>
          <p:nvPr/>
        </p:nvSpPr>
        <p:spPr>
          <a:xfrm>
            <a:off x="4762500" y="4461929"/>
            <a:ext cx="4178300" cy="1689100"/>
          </a:xfrm>
          <a:prstGeom prst="rect">
            <a:avLst/>
          </a:prstGeom>
        </p:spPr>
        <p:txBody>
          <a:bodyPr vert="horz" lIns="91440" tIns="45720" rIns="91440" bIns="45720" rtlCol="0">
            <a:noAutofit/>
          </a:bodyPr>
          <a:lstStyle/>
          <a:p>
            <a:pPr marL="342900" lvl="0" indent="-342900">
              <a:spcBef>
                <a:spcPct val="20000"/>
              </a:spcBef>
            </a:pPr>
            <a:r>
              <a:rPr lang="en-US" sz="2000" u="sng" dirty="0"/>
              <a:t>Limitations:</a:t>
            </a:r>
          </a:p>
          <a:p>
            <a:pPr marL="342900" lvl="0" indent="-342900">
              <a:spcBef>
                <a:spcPct val="20000"/>
              </a:spcBef>
            </a:pPr>
            <a:r>
              <a:rPr lang="en-US" sz="2000" dirty="0"/>
              <a:t>	Problem specific</a:t>
            </a:r>
          </a:p>
          <a:p>
            <a:pPr marL="342900" lvl="0" indent="-342900">
              <a:spcBef>
                <a:spcPct val="20000"/>
              </a:spcBef>
            </a:pPr>
            <a:r>
              <a:rPr lang="en-US" sz="2000" dirty="0"/>
              <a:t>	Discipline specific</a:t>
            </a:r>
          </a:p>
          <a:p>
            <a:pPr marL="342900" lvl="0" indent="-342900">
              <a:spcBef>
                <a:spcPct val="20000"/>
              </a:spcBef>
            </a:pP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lang="en-US" sz="2000" dirty="0"/>
              <a:t>You can be replaced by a phone!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pic>
        <p:nvPicPr>
          <p:cNvPr id="108546" name="Picture 2" descr="Image result for cell phones"/>
          <p:cNvPicPr>
            <a:picLocks noChangeAspect="1" noChangeArrowheads="1"/>
          </p:cNvPicPr>
          <p:nvPr/>
        </p:nvPicPr>
        <p:blipFill>
          <a:blip r:embed="rId3" cstate="print"/>
          <a:srcRect/>
          <a:stretch>
            <a:fillRect/>
          </a:stretch>
        </p:blipFill>
        <p:spPr bwMode="auto">
          <a:xfrm>
            <a:off x="1757828" y="1140517"/>
            <a:ext cx="5628344" cy="3059278"/>
          </a:xfrm>
          <a:prstGeom prst="rect">
            <a:avLst/>
          </a:prstGeom>
          <a:noFill/>
        </p:spPr>
      </p:pic>
      <p:sp>
        <p:nvSpPr>
          <p:cNvPr id="8" name="Rectangle 7"/>
          <p:cNvSpPr/>
          <p:nvPr/>
        </p:nvSpPr>
        <p:spPr>
          <a:xfrm>
            <a:off x="1753037" y="6169680"/>
            <a:ext cx="4755276" cy="523220"/>
          </a:xfrm>
          <a:prstGeom prst="rect">
            <a:avLst/>
          </a:prstGeom>
        </p:spPr>
        <p:txBody>
          <a:bodyPr wrap="none">
            <a:spAutoFit/>
          </a:bodyPr>
          <a:lstStyle/>
          <a:p>
            <a:pPr marL="342900" lvl="0" indent="-342900">
              <a:spcBef>
                <a:spcPct val="20000"/>
              </a:spcBef>
            </a:pPr>
            <a:r>
              <a:rPr lang="en-US" sz="2800" dirty="0" smtClean="0">
                <a:solidFill>
                  <a:prstClr val="black"/>
                </a:solidFill>
              </a:rPr>
              <a:t>Memorizing the periodic table?</a:t>
            </a:r>
            <a:endParaRPr lang="en-US" sz="2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3b) Procedural Information</a:t>
            </a:r>
          </a:p>
        </p:txBody>
      </p:sp>
      <p:sp>
        <p:nvSpPr>
          <p:cNvPr id="7" name="Content Placeholder 2"/>
          <p:cNvSpPr txBox="1">
            <a:spLocks/>
          </p:cNvSpPr>
          <p:nvPr/>
        </p:nvSpPr>
        <p:spPr>
          <a:xfrm>
            <a:off x="1466850" y="1066800"/>
            <a:ext cx="6178550" cy="1460500"/>
          </a:xfrm>
          <a:prstGeom prst="rect">
            <a:avLst/>
          </a:prstGeom>
        </p:spPr>
        <p:txBody>
          <a:bodyPr vert="horz" lIns="91440" tIns="45720" rIns="91440" bIns="45720" rtlCol="0">
            <a:noAutofit/>
          </a:bodyPr>
          <a:lstStyle/>
          <a:p>
            <a:r>
              <a:rPr lang="en-US" sz="2800" dirty="0"/>
              <a:t>- Directly applied to a task</a:t>
            </a:r>
          </a:p>
          <a:p>
            <a:r>
              <a:rPr lang="en-US" sz="2800" dirty="0"/>
              <a:t>- Subject‐specific skills/techniques</a:t>
            </a:r>
          </a:p>
          <a:p>
            <a:r>
              <a:rPr lang="en-US" sz="2800" dirty="0"/>
              <a:t>- Executing an algorithms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8" name="Picture 2"/>
          <p:cNvPicPr>
            <a:picLocks noChangeAspect="1" noChangeArrowheads="1"/>
          </p:cNvPicPr>
          <p:nvPr/>
        </p:nvPicPr>
        <p:blipFill>
          <a:blip r:embed="rId3" cstate="print"/>
          <a:srcRect/>
          <a:stretch>
            <a:fillRect/>
          </a:stretch>
        </p:blipFill>
        <p:spPr bwMode="auto">
          <a:xfrm>
            <a:off x="2041525" y="2701188"/>
            <a:ext cx="5019675" cy="4042512"/>
          </a:xfrm>
          <a:prstGeom prst="rect">
            <a:avLst/>
          </a:prstGeom>
          <a:noFill/>
          <a:ln w="31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1300"/>
            <a:ext cx="8229600" cy="4787900"/>
          </a:xfrm>
        </p:spPr>
        <p:txBody>
          <a:bodyPr>
            <a:normAutofit fontScale="92500" lnSpcReduction="10000"/>
          </a:bodyPr>
          <a:lstStyle/>
          <a:p>
            <a:r>
              <a:rPr lang="en-US" dirty="0"/>
              <a:t>Good for:</a:t>
            </a:r>
          </a:p>
          <a:p>
            <a:pPr lvl="1"/>
            <a:r>
              <a:rPr lang="en-US" dirty="0"/>
              <a:t>Day to day tasks (thinking is exhausting)</a:t>
            </a:r>
          </a:p>
          <a:p>
            <a:pPr lvl="1"/>
            <a:r>
              <a:rPr lang="en-US" dirty="0"/>
              <a:t>Running specific instruments</a:t>
            </a:r>
          </a:p>
          <a:p>
            <a:pPr lvl="1"/>
            <a:r>
              <a:rPr lang="en-US" dirty="0"/>
              <a:t>Performing tasks quickly and efficiently</a:t>
            </a:r>
          </a:p>
          <a:p>
            <a:pPr>
              <a:buNone/>
            </a:pPr>
            <a:endParaRPr lang="en-US" dirty="0"/>
          </a:p>
          <a:p>
            <a:r>
              <a:rPr lang="en-US" dirty="0"/>
              <a:t>Limitations</a:t>
            </a:r>
          </a:p>
          <a:p>
            <a:pPr lvl="1"/>
            <a:r>
              <a:rPr lang="en-US" dirty="0"/>
              <a:t>Start from scratch when the medium changes</a:t>
            </a:r>
          </a:p>
          <a:p>
            <a:pPr lvl="1"/>
            <a:r>
              <a:rPr lang="en-US" dirty="0"/>
              <a:t>Compartmentalization</a:t>
            </a:r>
          </a:p>
          <a:p>
            <a:pPr lvl="1"/>
            <a:r>
              <a:rPr lang="en-US" dirty="0"/>
              <a:t>Can’t troubleshoot</a:t>
            </a:r>
          </a:p>
          <a:p>
            <a:pPr lvl="1"/>
            <a:r>
              <a:rPr lang="en-US" dirty="0"/>
              <a:t>You can be replaced by a macro and/or robot</a:t>
            </a:r>
          </a:p>
        </p:txBody>
      </p:sp>
      <p:sp>
        <p:nvSpPr>
          <p:cNvPr id="6" name="TextBox 5"/>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3b) Procedural Information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016001"/>
            <a:ext cx="8470900" cy="2425700"/>
          </a:xfrm>
        </p:spPr>
        <p:txBody>
          <a:bodyPr>
            <a:normAutofit/>
          </a:bodyPr>
          <a:lstStyle/>
          <a:p>
            <a:pPr marL="0" indent="0" algn="just">
              <a:buNone/>
            </a:pPr>
            <a:r>
              <a:rPr lang="en-US" sz="2800" dirty="0"/>
              <a:t>Last </a:t>
            </a:r>
            <a:r>
              <a:rPr lang="en-US" sz="2800" dirty="0" err="1"/>
              <a:t>Serny</a:t>
            </a:r>
            <a:r>
              <a:rPr lang="en-US" sz="2800" dirty="0"/>
              <a:t>, </a:t>
            </a:r>
            <a:r>
              <a:rPr lang="en-US" sz="2800" dirty="0" err="1"/>
              <a:t>Flingledobe</a:t>
            </a:r>
            <a:r>
              <a:rPr lang="en-US" sz="2800" dirty="0"/>
              <a:t> and </a:t>
            </a:r>
            <a:r>
              <a:rPr lang="en-US" sz="2800" dirty="0" err="1"/>
              <a:t>Pribin</a:t>
            </a:r>
            <a:r>
              <a:rPr lang="en-US" sz="2800" dirty="0"/>
              <a:t> were in the </a:t>
            </a:r>
            <a:r>
              <a:rPr lang="en-US" sz="2800" dirty="0" err="1"/>
              <a:t>Berdlink</a:t>
            </a:r>
            <a:r>
              <a:rPr lang="en-US" sz="2800" dirty="0"/>
              <a:t> </a:t>
            </a:r>
            <a:r>
              <a:rPr lang="en-US" sz="2800" dirty="0" err="1"/>
              <a:t>treppering</a:t>
            </a:r>
            <a:r>
              <a:rPr lang="en-US" sz="2800" dirty="0"/>
              <a:t> </a:t>
            </a:r>
            <a:r>
              <a:rPr lang="en-US" sz="2800" dirty="0" err="1"/>
              <a:t>gloopy</a:t>
            </a:r>
            <a:r>
              <a:rPr lang="en-US" sz="2800" dirty="0"/>
              <a:t> </a:t>
            </a:r>
            <a:r>
              <a:rPr lang="en-US" sz="2800" dirty="0" err="1"/>
              <a:t>caples</a:t>
            </a:r>
            <a:r>
              <a:rPr lang="en-US" sz="2800" dirty="0"/>
              <a:t> and </a:t>
            </a:r>
            <a:r>
              <a:rPr lang="en-US" sz="2800" dirty="0" err="1"/>
              <a:t>cleaming</a:t>
            </a:r>
            <a:r>
              <a:rPr lang="en-US" sz="2800" dirty="0"/>
              <a:t> burly </a:t>
            </a:r>
            <a:r>
              <a:rPr lang="en-US" sz="2800" dirty="0" err="1"/>
              <a:t>greps</a:t>
            </a:r>
            <a:r>
              <a:rPr lang="en-US" sz="2800" dirty="0"/>
              <a:t>.  Suddenly a ditty </a:t>
            </a:r>
            <a:r>
              <a:rPr lang="en-US" sz="2800" dirty="0" err="1"/>
              <a:t>strezzle</a:t>
            </a:r>
            <a:r>
              <a:rPr lang="en-US" sz="2800" dirty="0"/>
              <a:t> </a:t>
            </a:r>
            <a:r>
              <a:rPr lang="en-US" sz="2800" dirty="0" err="1"/>
              <a:t>boofed</a:t>
            </a:r>
            <a:r>
              <a:rPr lang="en-US" sz="2800" dirty="0"/>
              <a:t> into </a:t>
            </a:r>
            <a:r>
              <a:rPr lang="en-US" sz="2800" dirty="0" err="1"/>
              <a:t>Flingledobe’s</a:t>
            </a:r>
            <a:r>
              <a:rPr lang="en-US" sz="2800" dirty="0"/>
              <a:t> </a:t>
            </a:r>
            <a:r>
              <a:rPr lang="en-US" sz="2800" dirty="0" err="1"/>
              <a:t>tresk</a:t>
            </a:r>
            <a:r>
              <a:rPr lang="en-US" sz="2800" dirty="0"/>
              <a:t>.  </a:t>
            </a:r>
            <a:r>
              <a:rPr lang="en-US" sz="2800" dirty="0" err="1"/>
              <a:t>Pribin</a:t>
            </a:r>
            <a:r>
              <a:rPr lang="en-US" sz="2800" dirty="0"/>
              <a:t> </a:t>
            </a:r>
            <a:r>
              <a:rPr lang="en-US" sz="2800" dirty="0" err="1"/>
              <a:t>glaped</a:t>
            </a:r>
            <a:r>
              <a:rPr lang="en-US" sz="2800" dirty="0"/>
              <a:t> and </a:t>
            </a:r>
            <a:r>
              <a:rPr lang="en-US" sz="2800" dirty="0" err="1"/>
              <a:t>glaped</a:t>
            </a:r>
            <a:r>
              <a:rPr lang="en-US" sz="2800" dirty="0"/>
              <a:t>, “Oh </a:t>
            </a:r>
            <a:r>
              <a:rPr lang="en-US" sz="2800" dirty="0" err="1"/>
              <a:t>Flingledobe</a:t>
            </a:r>
            <a:r>
              <a:rPr lang="en-US" sz="2800" dirty="0"/>
              <a:t>,” he </a:t>
            </a:r>
            <a:r>
              <a:rPr lang="en-US" sz="2800" dirty="0" err="1"/>
              <a:t>chifed</a:t>
            </a:r>
            <a:r>
              <a:rPr lang="en-US" sz="2800" dirty="0"/>
              <a:t>, “that ditty </a:t>
            </a:r>
            <a:r>
              <a:rPr lang="en-US" sz="2800" dirty="0" err="1"/>
              <a:t>strezzle</a:t>
            </a:r>
            <a:r>
              <a:rPr lang="en-US" sz="2800" dirty="0"/>
              <a:t> is </a:t>
            </a:r>
            <a:r>
              <a:rPr lang="en-US" sz="2800" dirty="0" err="1"/>
              <a:t>tunning</a:t>
            </a:r>
            <a:r>
              <a:rPr lang="en-US" sz="2800" dirty="0"/>
              <a:t> in your </a:t>
            </a:r>
            <a:r>
              <a:rPr lang="en-US" sz="2800" dirty="0" err="1"/>
              <a:t>grep</a:t>
            </a:r>
            <a:r>
              <a:rPr lang="en-US" sz="2800" dirty="0"/>
              <a:t>!”</a:t>
            </a:r>
            <a:endParaRPr lang="en-US" sz="2800" b="1" dirty="0"/>
          </a:p>
          <a:p>
            <a:endParaRPr lang="en-US" sz="2800" dirty="0"/>
          </a:p>
        </p:txBody>
      </p:sp>
      <p:sp>
        <p:nvSpPr>
          <p:cNvPr id="5" name="Rectangle 1"/>
          <p:cNvSpPr>
            <a:spLocks noChangeArrowheads="1"/>
          </p:cNvSpPr>
          <p:nvPr/>
        </p:nvSpPr>
        <p:spPr bwMode="auto">
          <a:xfrm>
            <a:off x="698500" y="3318632"/>
            <a:ext cx="7708900" cy="151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ts val="500"/>
              </a:spcAft>
              <a:buClrTx/>
              <a:buSzTx/>
              <a:buFont typeface="+mj-lt"/>
              <a:buAutoNum type="arabicPeriod"/>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When did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Flingledobe</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Pribin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trepper</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ts val="500"/>
              </a:spcAft>
              <a:buClrTx/>
              <a:buSzTx/>
              <a:buFont typeface="+mj-lt"/>
              <a:buAutoNum type="arabicPeriod"/>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kind of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caples</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did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Flingledobe</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and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Pribin</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trepper</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ts val="500"/>
              </a:spcAft>
              <a:buClrTx/>
              <a:buSzTx/>
              <a:buFont typeface="+mj-lt"/>
              <a:buAutoNum type="arabicPeriod"/>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did the ditty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strezzle</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do to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Flingledobe’s</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tresk</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457200" indent="-457200" eaLnBrk="0" fontAlgn="base" hangingPunct="0">
              <a:spcBef>
                <a:spcPct val="0"/>
              </a:spcBef>
              <a:spcAft>
                <a:spcPts val="500"/>
              </a:spcAft>
              <a:buFont typeface="+mj-lt"/>
              <a:buAutoNum type="arabicPeriod"/>
            </a:pPr>
            <a:r>
              <a:rPr lang="en-US" sz="2000" dirty="0" smtClean="0">
                <a:latin typeface="Arial" pitchFamily="34" charset="0"/>
                <a:ea typeface="Times New Roman" pitchFamily="18" charset="0"/>
                <a:cs typeface="Arial" pitchFamily="34" charset="0"/>
              </a:rPr>
              <a:t>What was </a:t>
            </a:r>
            <a:r>
              <a:rPr lang="en-US" sz="2000" dirty="0" err="1" smtClean="0">
                <a:latin typeface="Arial" pitchFamily="34" charset="0"/>
                <a:ea typeface="Times New Roman" pitchFamily="18" charset="0"/>
                <a:cs typeface="Arial" pitchFamily="34" charset="0"/>
              </a:rPr>
              <a:t>Pribin’s</a:t>
            </a:r>
            <a:r>
              <a:rPr lang="en-US" sz="2000" dirty="0" smtClean="0">
                <a:latin typeface="Arial" pitchFamily="34" charset="0"/>
                <a:ea typeface="Times New Roman" pitchFamily="18" charset="0"/>
                <a:cs typeface="Arial" pitchFamily="34" charset="0"/>
              </a:rPr>
              <a:t> reaction?</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1026" name="Rectangle 2"/>
          <p:cNvSpPr>
            <a:spLocks noChangeArrowheads="1"/>
          </p:cNvSpPr>
          <p:nvPr/>
        </p:nvSpPr>
        <p:spPr bwMode="auto">
          <a:xfrm>
            <a:off x="355600" y="6501368"/>
            <a:ext cx="84201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Lavoie, R.D.  </a:t>
            </a:r>
            <a:r>
              <a:rPr kumimoji="0" 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Understanding Learning Disabilities - How Difficult Can It Be?</a:t>
            </a: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PBS Video. Alexandria, VA. 1989</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698500" y="4997140"/>
            <a:ext cx="7708900" cy="10797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ts val="500"/>
              </a:spcAft>
              <a:buFontTx/>
              <a:buAutoNum type="arabicPeriod" startAt="5"/>
            </a:pPr>
            <a:r>
              <a:rPr lang="en-US" sz="2000" dirty="0" smtClean="0">
                <a:latin typeface="Arial" pitchFamily="34" charset="0"/>
                <a:ea typeface="Times New Roman" pitchFamily="18" charset="0"/>
                <a:cs typeface="Arial" pitchFamily="34" charset="0"/>
              </a:rPr>
              <a:t>Based </a:t>
            </a:r>
            <a:r>
              <a:rPr lang="en-US" sz="2000" dirty="0">
                <a:latin typeface="Arial" pitchFamily="34" charset="0"/>
                <a:ea typeface="Times New Roman" pitchFamily="18" charset="0"/>
                <a:cs typeface="Arial" pitchFamily="34" charset="0"/>
              </a:rPr>
              <a:t>on the incidents in this story, do you think </a:t>
            </a:r>
            <a:r>
              <a:rPr lang="en-US" sz="2000" dirty="0" err="1">
                <a:latin typeface="Arial" pitchFamily="34" charset="0"/>
                <a:ea typeface="Times New Roman" pitchFamily="18" charset="0"/>
                <a:cs typeface="Arial" pitchFamily="34" charset="0"/>
              </a:rPr>
              <a:t>Flingledobe</a:t>
            </a:r>
            <a:r>
              <a:rPr lang="en-US" sz="2000" dirty="0">
                <a:latin typeface="Arial" pitchFamily="34" charset="0"/>
                <a:ea typeface="Times New Roman" pitchFamily="18" charset="0"/>
                <a:cs typeface="Arial" pitchFamily="34" charset="0"/>
              </a:rPr>
              <a:t> and </a:t>
            </a:r>
            <a:r>
              <a:rPr lang="en-US" sz="2000" dirty="0" err="1">
                <a:latin typeface="Arial" pitchFamily="34" charset="0"/>
                <a:ea typeface="Times New Roman" pitchFamily="18" charset="0"/>
                <a:cs typeface="Arial" pitchFamily="34" charset="0"/>
              </a:rPr>
              <a:t>Pribin</a:t>
            </a:r>
            <a:r>
              <a:rPr lang="en-US" sz="2000" dirty="0">
                <a:latin typeface="Arial" pitchFamily="34" charset="0"/>
                <a:ea typeface="Times New Roman" pitchFamily="18" charset="0"/>
                <a:cs typeface="Arial" pitchFamily="34" charset="0"/>
              </a:rPr>
              <a:t> will  want to return to </a:t>
            </a:r>
            <a:r>
              <a:rPr lang="en-US" sz="2000" dirty="0" err="1">
                <a:latin typeface="Arial" pitchFamily="34" charset="0"/>
                <a:ea typeface="Times New Roman" pitchFamily="18" charset="0"/>
                <a:cs typeface="Arial" pitchFamily="34" charset="0"/>
              </a:rPr>
              <a:t>Berdlink</a:t>
            </a:r>
            <a:r>
              <a:rPr lang="en-US" sz="2000" dirty="0">
                <a:latin typeface="Arial" pitchFamily="34" charset="0"/>
                <a:ea typeface="Times New Roman" pitchFamily="18" charset="0"/>
                <a:cs typeface="Arial" pitchFamily="34" charset="0"/>
              </a:rPr>
              <a:t>?  Why or why not?</a:t>
            </a:r>
            <a:endParaRPr lang="en-US" sz="2000" dirty="0">
              <a:latin typeface="Arial" pitchFamily="34" charset="0"/>
              <a:cs typeface="Arial" pitchFamily="34" charset="0"/>
            </a:endParaRPr>
          </a:p>
          <a:p>
            <a:pPr marL="457200" lvl="0" indent="-457200" eaLnBrk="0" fontAlgn="base" hangingPunct="0">
              <a:spcBef>
                <a:spcPct val="0"/>
              </a:spcBef>
              <a:spcAft>
                <a:spcPts val="500"/>
              </a:spcAft>
              <a:buAutoNum type="arabicPeriod" startAt="5"/>
            </a:pPr>
            <a:r>
              <a:rPr lang="en-US" sz="2000" dirty="0">
                <a:latin typeface="Arial" pitchFamily="34" charset="0"/>
                <a:ea typeface="Times New Roman" pitchFamily="18" charset="0"/>
                <a:cs typeface="Arial" pitchFamily="34" charset="0"/>
              </a:rPr>
              <a:t>What do you think will happen next?</a:t>
            </a:r>
            <a:endParaRPr lang="en-US" sz="2000" dirty="0">
              <a:latin typeface="Arial" pitchFamily="34" charset="0"/>
              <a:cs typeface="Arial" pitchFamily="34" charset="0"/>
            </a:endParaRPr>
          </a:p>
        </p:txBody>
      </p:sp>
      <p:sp>
        <p:nvSpPr>
          <p:cNvPr id="9" name="TextBox 8"/>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3b) Procedural Information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3c) Conceptual Information</a:t>
            </a:r>
          </a:p>
        </p:txBody>
      </p:sp>
      <p:sp>
        <p:nvSpPr>
          <p:cNvPr id="11" name="Content Placeholder 2"/>
          <p:cNvSpPr txBox="1">
            <a:spLocks/>
          </p:cNvSpPr>
          <p:nvPr/>
        </p:nvSpPr>
        <p:spPr>
          <a:xfrm>
            <a:off x="936258" y="1175455"/>
            <a:ext cx="4337050" cy="1827389"/>
          </a:xfrm>
          <a:prstGeom prst="rect">
            <a:avLst/>
          </a:prstGeom>
        </p:spPr>
        <p:txBody>
          <a:bodyPr vert="horz" lIns="91440" tIns="45720" rIns="91440" bIns="45720" rtlCol="0">
            <a:noAutofit/>
          </a:bodyPr>
          <a:lstStyle/>
          <a:p>
            <a:r>
              <a:rPr lang="en-US" sz="2800" dirty="0"/>
              <a:t>- Most useful</a:t>
            </a:r>
          </a:p>
          <a:p>
            <a:r>
              <a:rPr lang="en-US" sz="2800" dirty="0"/>
              <a:t>- Composed of relationships</a:t>
            </a:r>
          </a:p>
          <a:p>
            <a:pPr>
              <a:buFontTx/>
              <a:buChar char="-"/>
            </a:pPr>
            <a:r>
              <a:rPr lang="en-US" sz="2800" dirty="0"/>
              <a:t> Network of knowledge</a:t>
            </a:r>
          </a:p>
          <a:p>
            <a:pPr>
              <a:buFontTx/>
              <a:buChar char="-"/>
            </a:pPr>
            <a:r>
              <a:rPr lang="en-US" sz="2800" dirty="0"/>
              <a:t> Representations</a:t>
            </a:r>
          </a:p>
        </p:txBody>
      </p:sp>
      <p:pic>
        <p:nvPicPr>
          <p:cNvPr id="34818" name="Picture 2" descr="http://upload.wikimedia.org/wikipedia/commons/thumb/d/da/Cell_membrane_detailed_diagram_en.svg/2000px-Cell_membrane_detailed_diagram_en.svg.png"/>
          <p:cNvPicPr>
            <a:picLocks noChangeAspect="1" noChangeArrowheads="1"/>
          </p:cNvPicPr>
          <p:nvPr/>
        </p:nvPicPr>
        <p:blipFill>
          <a:blip r:embed="rId3" cstate="print"/>
          <a:srcRect/>
          <a:stretch>
            <a:fillRect/>
          </a:stretch>
        </p:blipFill>
        <p:spPr bwMode="auto">
          <a:xfrm>
            <a:off x="146754" y="3510139"/>
            <a:ext cx="4980892" cy="2049638"/>
          </a:xfrm>
          <a:prstGeom prst="rect">
            <a:avLst/>
          </a:prstGeom>
          <a:noFill/>
        </p:spPr>
      </p:pic>
      <p:pic>
        <p:nvPicPr>
          <p:cNvPr id="34820" name="Picture 4" descr="http://i.imgur.com/wcvPj.jpg"/>
          <p:cNvPicPr>
            <a:picLocks noChangeAspect="1" noChangeArrowheads="1"/>
          </p:cNvPicPr>
          <p:nvPr/>
        </p:nvPicPr>
        <p:blipFill>
          <a:blip r:embed="rId4" cstate="print"/>
          <a:srcRect/>
          <a:stretch>
            <a:fillRect/>
          </a:stretch>
        </p:blipFill>
        <p:spPr bwMode="auto">
          <a:xfrm>
            <a:off x="5723466" y="1169988"/>
            <a:ext cx="2685902" cy="2127235"/>
          </a:xfrm>
          <a:prstGeom prst="rect">
            <a:avLst/>
          </a:prstGeom>
          <a:noFill/>
        </p:spPr>
      </p:pic>
      <p:pic>
        <p:nvPicPr>
          <p:cNvPr id="34822" name="Picture 6" descr="https://bouvierphotography.files.wordpress.com/2012/11/mg_8443.jpg"/>
          <p:cNvPicPr>
            <a:picLocks noChangeAspect="1" noChangeArrowheads="1"/>
          </p:cNvPicPr>
          <p:nvPr/>
        </p:nvPicPr>
        <p:blipFill>
          <a:blip r:embed="rId5" cstate="print"/>
          <a:srcRect/>
          <a:stretch>
            <a:fillRect/>
          </a:stretch>
        </p:blipFill>
        <p:spPr bwMode="auto">
          <a:xfrm>
            <a:off x="5461951" y="3680178"/>
            <a:ext cx="3275626" cy="19981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3c) Conceptual Information</a:t>
            </a:r>
          </a:p>
        </p:txBody>
      </p:sp>
      <p:sp>
        <p:nvSpPr>
          <p:cNvPr id="10" name="Content Placeholder 2"/>
          <p:cNvSpPr txBox="1">
            <a:spLocks/>
          </p:cNvSpPr>
          <p:nvPr/>
        </p:nvSpPr>
        <p:spPr>
          <a:xfrm>
            <a:off x="448310" y="1265237"/>
            <a:ext cx="8695690" cy="46783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Advantages: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Problem solving</a:t>
            </a:r>
          </a:p>
          <a:p>
            <a:pPr marL="742950" lvl="1" indent="-285750">
              <a:spcBef>
                <a:spcPct val="20000"/>
              </a:spcBef>
              <a:buFont typeface="Arial" pitchFamily="34" charset="0"/>
              <a:buChar char="–"/>
            </a:pPr>
            <a:r>
              <a:rPr lang="en-US" sz="2800" dirty="0"/>
              <a:t>Situation independent</a:t>
            </a:r>
          </a:p>
          <a:p>
            <a:pPr marL="742950" lvl="1" indent="-285750">
              <a:spcBef>
                <a:spcPct val="20000"/>
              </a:spcBef>
              <a:buFont typeface="Arial" pitchFamily="34" charset="0"/>
              <a:buChar char="–"/>
            </a:pPr>
            <a:r>
              <a:rPr lang="en-US" sz="2800" dirty="0"/>
              <a:t>Creativity (tying concepts together)</a:t>
            </a:r>
          </a:p>
          <a:p>
            <a:pPr marL="742950" lvl="1" indent="-285750">
              <a:spcBef>
                <a:spcPct val="20000"/>
              </a:spcBef>
              <a:buFont typeface="Arial" pitchFamily="34" charset="0"/>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Understand</a:t>
            </a:r>
            <a:r>
              <a:rPr kumimoji="0" lang="en-US" sz="2800" b="0" i="0" u="none" strike="noStrike" kern="1200" cap="none" spc="0" normalizeH="0" noProof="0" dirty="0">
                <a:ln>
                  <a:noFill/>
                </a:ln>
                <a:solidFill>
                  <a:schemeClr val="tx1"/>
                </a:solidFill>
                <a:effectLst/>
                <a:uLnTx/>
                <a:uFillTx/>
                <a:latin typeface="+mn-lt"/>
                <a:ea typeface="+mn-ea"/>
                <a:cs typeface="+mn-cs"/>
              </a:rPr>
              <a:t> the limits of procedures</a:t>
            </a:r>
          </a:p>
          <a:p>
            <a:pPr marL="742950" lvl="1" indent="-285750">
              <a:spcBef>
                <a:spcPct val="20000"/>
              </a:spcBef>
              <a:buFont typeface="Arial" pitchFamily="34" charset="0"/>
              <a:buChar char="–"/>
            </a:pPr>
            <a:r>
              <a:rPr lang="en-US" sz="2800" dirty="0"/>
              <a:t>Testable hypothesis</a:t>
            </a:r>
          </a:p>
          <a:p>
            <a:pPr marL="742950" lvl="1" indent="-285750">
              <a:spcBef>
                <a:spcPct val="20000"/>
              </a:spcBef>
              <a:buFont typeface="Arial" pitchFamily="34" charset="0"/>
              <a:buChar char="–"/>
            </a:pPr>
            <a:r>
              <a:rPr kumimoji="0" lang="en-US" sz="2800" b="0" i="0" u="none" strike="noStrike" kern="1200" cap="none" spc="0" normalizeH="0" baseline="0" noProof="0" dirty="0">
                <a:ln>
                  <a:noFill/>
                </a:ln>
                <a:solidFill>
                  <a:schemeClr val="tx1"/>
                </a:solidFill>
                <a:effectLst/>
                <a:uLnTx/>
                <a:uFillTx/>
                <a:latin typeface="+mn-lt"/>
                <a:ea typeface="+mn-ea"/>
                <a:cs typeface="+mn-cs"/>
              </a:rPr>
              <a:t>Can use multiple</a:t>
            </a:r>
            <a:r>
              <a:rPr kumimoji="0" lang="en-US" sz="2800" b="0" i="0" u="none" strike="noStrike" kern="1200" cap="none" spc="0" normalizeH="0" noProof="0" dirty="0">
                <a:ln>
                  <a:noFill/>
                </a:ln>
                <a:solidFill>
                  <a:schemeClr val="tx1"/>
                </a:solidFill>
                <a:effectLst/>
                <a:uLnTx/>
                <a:uFillTx/>
                <a:latin typeface="+mn-lt"/>
                <a:ea typeface="+mn-ea"/>
                <a:cs typeface="+mn-cs"/>
              </a:rPr>
              <a:t> procedures to find the “answer”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Drawbacks:</a:t>
            </a:r>
          </a:p>
          <a:p>
            <a:pPr marL="742950" lvl="1" indent="-285750">
              <a:spcBef>
                <a:spcPct val="20000"/>
              </a:spcBef>
              <a:buFont typeface="Arial" pitchFamily="34" charset="0"/>
              <a:buChar char="–"/>
            </a:pPr>
            <a:r>
              <a:rPr lang="en-US" sz="2800" dirty="0"/>
              <a:t>Thoughtful, reflective learning.</a:t>
            </a:r>
          </a:p>
          <a:p>
            <a:pPr marL="742950" lvl="1" indent="-285750">
              <a:spcBef>
                <a:spcPct val="20000"/>
              </a:spcBef>
              <a:buFont typeface="Arial" pitchFamily="34" charset="0"/>
              <a:buChar char="–"/>
            </a:pPr>
            <a:r>
              <a:rPr lang="en-US" sz="2800" dirty="0"/>
              <a:t>Harder to </a:t>
            </a:r>
            <a:r>
              <a:rPr lang="en-US" sz="2800" dirty="0" smtClean="0"/>
              <a:t>teach, test, </a:t>
            </a:r>
            <a:r>
              <a:rPr lang="en-US" sz="2800" dirty="0"/>
              <a:t>and grade.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864281" y="3432478"/>
            <a:ext cx="4115596" cy="2599954"/>
          </a:xfrm>
          <a:prstGeom prst="rect">
            <a:avLst/>
          </a:prstGeom>
          <a:noFill/>
          <a:ln w="9525">
            <a:noFill/>
            <a:miter lim="800000"/>
            <a:headEnd/>
            <a:tailEnd/>
          </a:ln>
        </p:spPr>
      </p:pic>
      <p:sp>
        <p:nvSpPr>
          <p:cNvPr id="5" name="Content Placeholder 2"/>
          <p:cNvSpPr>
            <a:spLocks noGrp="1"/>
          </p:cNvSpPr>
          <p:nvPr>
            <p:ph idx="1"/>
          </p:nvPr>
        </p:nvSpPr>
        <p:spPr>
          <a:xfrm>
            <a:off x="142875" y="1629404"/>
            <a:ext cx="5445126" cy="4699000"/>
          </a:xfrm>
        </p:spPr>
        <p:txBody>
          <a:bodyPr>
            <a:normAutofit fontScale="92500" lnSpcReduction="10000"/>
          </a:bodyPr>
          <a:lstStyle/>
          <a:p>
            <a:pPr marL="514350" indent="-514350">
              <a:spcBef>
                <a:spcPts val="0"/>
              </a:spcBef>
              <a:spcAft>
                <a:spcPts val="1000"/>
              </a:spcAft>
              <a:buAutoNum type="alphaLcParenR"/>
            </a:pPr>
            <a:r>
              <a:rPr lang="en-US" dirty="0" smtClean="0"/>
              <a:t>Factual Information</a:t>
            </a:r>
          </a:p>
          <a:p>
            <a:pPr marL="514350" lvl="1" indent="-514350">
              <a:spcBef>
                <a:spcPts val="0"/>
              </a:spcBef>
              <a:spcAft>
                <a:spcPts val="1000"/>
              </a:spcAft>
              <a:buNone/>
            </a:pPr>
            <a:r>
              <a:rPr lang="en-US" dirty="0" smtClean="0"/>
              <a:t>		- Names of techniques</a:t>
            </a:r>
          </a:p>
          <a:p>
            <a:pPr marL="514350" lvl="1" indent="-514350">
              <a:spcBef>
                <a:spcPts val="0"/>
              </a:spcBef>
              <a:spcAft>
                <a:spcPts val="1000"/>
              </a:spcAft>
              <a:buNone/>
            </a:pPr>
            <a:r>
              <a:rPr lang="en-US" dirty="0" smtClean="0"/>
              <a:t>		- Names of phenomena</a:t>
            </a:r>
          </a:p>
          <a:p>
            <a:pPr marL="514350" lvl="0" indent="-514350">
              <a:spcBef>
                <a:spcPts val="0"/>
              </a:spcBef>
              <a:spcAft>
                <a:spcPts val="1000"/>
              </a:spcAft>
              <a:buFont typeface="Arial" pitchFamily="34" charset="0"/>
              <a:buAutoNum type="alphaLcParenR"/>
            </a:pPr>
            <a:r>
              <a:rPr lang="en-US" dirty="0" smtClean="0"/>
              <a:t>Procedural Information</a:t>
            </a:r>
          </a:p>
          <a:p>
            <a:pPr marL="514350" lvl="1" indent="-514350">
              <a:spcBef>
                <a:spcPts val="0"/>
              </a:spcBef>
              <a:spcAft>
                <a:spcPts val="1000"/>
              </a:spcAft>
              <a:buNone/>
            </a:pPr>
            <a:r>
              <a:rPr lang="en-US" dirty="0" smtClean="0"/>
              <a:t>		- Steps to run the instrument</a:t>
            </a:r>
          </a:p>
          <a:p>
            <a:pPr marL="514350" lvl="0" indent="-514350">
              <a:spcBef>
                <a:spcPts val="0"/>
              </a:spcBef>
              <a:spcAft>
                <a:spcPts val="1000"/>
              </a:spcAft>
              <a:buFont typeface="Arial" pitchFamily="34" charset="0"/>
              <a:buAutoNum type="alphaLcParenR"/>
            </a:pPr>
            <a:r>
              <a:rPr lang="en-US" dirty="0" smtClean="0"/>
              <a:t>Conceptual Information</a:t>
            </a:r>
          </a:p>
          <a:p>
            <a:pPr marL="514350" lvl="1" indent="-514350">
              <a:spcBef>
                <a:spcPts val="0"/>
              </a:spcBef>
              <a:spcAft>
                <a:spcPts val="1000"/>
              </a:spcAft>
              <a:buNone/>
            </a:pPr>
            <a:r>
              <a:rPr lang="en-US" dirty="0" smtClean="0"/>
              <a:t>		- Instrument architectures</a:t>
            </a:r>
          </a:p>
          <a:p>
            <a:pPr marL="514350" lvl="1" indent="-514350">
              <a:spcBef>
                <a:spcPts val="0"/>
              </a:spcBef>
              <a:spcAft>
                <a:spcPts val="1000"/>
              </a:spcAft>
              <a:buNone/>
            </a:pPr>
            <a:r>
              <a:rPr lang="en-US" dirty="0" smtClean="0"/>
              <a:t>		-Design Components</a:t>
            </a:r>
          </a:p>
          <a:p>
            <a:pPr marL="514350" lvl="1" indent="-514350">
              <a:spcBef>
                <a:spcPts val="0"/>
              </a:spcBef>
              <a:spcAft>
                <a:spcPts val="1000"/>
              </a:spcAft>
              <a:buNone/>
            </a:pPr>
            <a:r>
              <a:rPr lang="en-US" dirty="0" smtClean="0"/>
              <a:t>		- Measurement limitations</a:t>
            </a:r>
          </a:p>
          <a:p>
            <a:pPr marL="514350" lvl="1" indent="-514350">
              <a:spcBef>
                <a:spcPts val="0"/>
              </a:spcBef>
              <a:spcAft>
                <a:spcPts val="1000"/>
              </a:spcAft>
              <a:buNone/>
            </a:pPr>
            <a:endParaRPr lang="en-US" dirty="0" smtClean="0"/>
          </a:p>
          <a:p>
            <a:pPr marL="514350" lvl="0" indent="-514350">
              <a:spcBef>
                <a:spcPts val="0"/>
              </a:spcBef>
              <a:spcAft>
                <a:spcPts val="1000"/>
              </a:spcAft>
              <a:buNone/>
            </a:pPr>
            <a:endParaRPr lang="en-US" dirty="0" smtClean="0"/>
          </a:p>
          <a:p>
            <a:pPr marL="514350" lvl="0" indent="-514350">
              <a:spcBef>
                <a:spcPts val="0"/>
              </a:spcBef>
              <a:spcAft>
                <a:spcPts val="1000"/>
              </a:spcAft>
              <a:buNone/>
            </a:pPr>
            <a:endParaRPr lang="en-US" dirty="0" smtClean="0"/>
          </a:p>
        </p:txBody>
      </p:sp>
      <p:sp>
        <p:nvSpPr>
          <p:cNvPr id="6" name="TextBox 5"/>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CHM 5681</a:t>
            </a:r>
          </a:p>
        </p:txBody>
      </p:sp>
      <p:pic>
        <p:nvPicPr>
          <p:cNvPr id="13313" name="Picture 1"/>
          <p:cNvPicPr>
            <a:picLocks noChangeAspect="1" noChangeArrowheads="1"/>
          </p:cNvPicPr>
          <p:nvPr/>
        </p:nvPicPr>
        <p:blipFill>
          <a:blip r:embed="rId3" cstate="print"/>
          <a:srcRect/>
          <a:stretch>
            <a:fillRect/>
          </a:stretch>
        </p:blipFill>
        <p:spPr bwMode="auto">
          <a:xfrm>
            <a:off x="4537075" y="1428261"/>
            <a:ext cx="2795270" cy="1697129"/>
          </a:xfrm>
          <a:prstGeom prst="rect">
            <a:avLst/>
          </a:prstGeom>
          <a:noFill/>
          <a:ln w="9525">
            <a:noFill/>
            <a:miter lim="800000"/>
            <a:headEnd/>
            <a:tailEnd/>
          </a:ln>
        </p:spPr>
      </p:pic>
      <p:sp>
        <p:nvSpPr>
          <p:cNvPr id="8" name="Rectangle 7"/>
          <p:cNvSpPr/>
          <p:nvPr/>
        </p:nvSpPr>
        <p:spPr>
          <a:xfrm>
            <a:off x="698500" y="946835"/>
            <a:ext cx="7734300" cy="523220"/>
          </a:xfrm>
          <a:prstGeom prst="rect">
            <a:avLst/>
          </a:prstGeom>
        </p:spPr>
        <p:txBody>
          <a:bodyPr wrap="square">
            <a:spAutoFit/>
          </a:bodyPr>
          <a:lstStyle/>
          <a:p>
            <a:pPr lvl="0" algn="ctr">
              <a:spcBef>
                <a:spcPct val="20000"/>
              </a:spcBef>
            </a:pPr>
            <a:r>
              <a:rPr lang="en-US" sz="2800" dirty="0" smtClean="0">
                <a:solidFill>
                  <a:prstClr val="black"/>
                </a:solidFill>
              </a:rPr>
              <a:t>Physical Methods in Inorganic Chemistry</a:t>
            </a:r>
          </a:p>
        </p:txBody>
      </p:sp>
      <p:sp>
        <p:nvSpPr>
          <p:cNvPr id="7" name="Slide Number Placeholder 6"/>
          <p:cNvSpPr>
            <a:spLocks noGrp="1"/>
          </p:cNvSpPr>
          <p:nvPr>
            <p:ph type="sldNum" sz="quarter" idx="12"/>
          </p:nvPr>
        </p:nvSpPr>
        <p:spPr/>
        <p:txBody>
          <a:bodyPr/>
          <a:lstStyle/>
          <a:p>
            <a:fld id="{C306B510-9EFE-40F6-9759-0796E16A2C2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39" y="-7188"/>
            <a:ext cx="8229600" cy="1143000"/>
          </a:xfrm>
        </p:spPr>
        <p:txBody>
          <a:bodyPr>
            <a:normAutofit/>
          </a:bodyPr>
          <a:lstStyle/>
          <a:p>
            <a:r>
              <a:rPr lang="en-US" sz="4000" u="sng" dirty="0"/>
              <a:t>Why are we here?</a:t>
            </a:r>
          </a:p>
        </p:txBody>
      </p:sp>
      <p:sp>
        <p:nvSpPr>
          <p:cNvPr id="4" name="TextBox 3"/>
          <p:cNvSpPr txBox="1"/>
          <p:nvPr/>
        </p:nvSpPr>
        <p:spPr>
          <a:xfrm>
            <a:off x="593775" y="1169727"/>
            <a:ext cx="7943941" cy="3416320"/>
          </a:xfrm>
          <a:prstGeom prst="rect">
            <a:avLst/>
          </a:prstGeom>
          <a:noFill/>
        </p:spPr>
        <p:txBody>
          <a:bodyPr wrap="square" rtlCol="0">
            <a:spAutoFit/>
          </a:bodyPr>
          <a:lstStyle/>
          <a:p>
            <a:pPr marL="342900" indent="-342900">
              <a:buAutoNum type="arabicParenR"/>
            </a:pPr>
            <a:r>
              <a:rPr lang="en-US" sz="3600" dirty="0"/>
              <a:t> To fulfill your degree requirements</a:t>
            </a:r>
          </a:p>
          <a:p>
            <a:pPr marL="342900" indent="-342900">
              <a:buAutoNum type="arabicParenR"/>
            </a:pPr>
            <a:endParaRPr lang="en-US" sz="3600" dirty="0"/>
          </a:p>
          <a:p>
            <a:pPr marL="342900" indent="-342900">
              <a:buAutoNum type="arabicParenR"/>
            </a:pPr>
            <a:r>
              <a:rPr lang="en-US" sz="3600" dirty="0"/>
              <a:t> To increase scientific literacy</a:t>
            </a:r>
          </a:p>
          <a:p>
            <a:pPr marL="342900" indent="-342900">
              <a:buAutoNum type="arabicParenR"/>
            </a:pPr>
            <a:endParaRPr lang="en-US" sz="3600" dirty="0"/>
          </a:p>
          <a:p>
            <a:pPr marL="342900" indent="-342900">
              <a:buAutoNum type="arabicParenR"/>
            </a:pPr>
            <a:r>
              <a:rPr lang="en-US" sz="3600" dirty="0"/>
              <a:t> To prepare you for your future</a:t>
            </a:r>
          </a:p>
          <a:p>
            <a:pPr marL="342900" indent="-342900">
              <a:buAutoNum type="arabicParenR"/>
            </a:pPr>
            <a:endParaRPr lang="en-US" sz="36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
        <p:nvSpPr>
          <p:cNvPr id="12" name="TextBox 11"/>
          <p:cNvSpPr txBox="1"/>
          <p:nvPr/>
        </p:nvSpPr>
        <p:spPr>
          <a:xfrm>
            <a:off x="317500" y="2847621"/>
            <a:ext cx="8458200" cy="523220"/>
          </a:xfrm>
          <a:prstGeom prst="rect">
            <a:avLst/>
          </a:prstGeom>
          <a:noFill/>
        </p:spPr>
        <p:txBody>
          <a:bodyPr wrap="square" rtlCol="0">
            <a:spAutoFit/>
          </a:bodyPr>
          <a:lstStyle/>
          <a:p>
            <a:pPr algn="ctr"/>
            <a:r>
              <a:rPr lang="en-US" sz="2800" dirty="0">
                <a:solidFill>
                  <a:srgbClr val="FF0000"/>
                </a:solidFill>
              </a:rPr>
              <a:t>I care about how your decisions affect me. (You vote!)</a:t>
            </a:r>
          </a:p>
        </p:txBody>
      </p:sp>
      <p:sp>
        <p:nvSpPr>
          <p:cNvPr id="13" name="TextBox 12"/>
          <p:cNvSpPr txBox="1"/>
          <p:nvPr/>
        </p:nvSpPr>
        <p:spPr>
          <a:xfrm>
            <a:off x="330200" y="3952521"/>
            <a:ext cx="8458200" cy="523220"/>
          </a:xfrm>
          <a:prstGeom prst="rect">
            <a:avLst/>
          </a:prstGeom>
          <a:noFill/>
        </p:spPr>
        <p:txBody>
          <a:bodyPr wrap="square" rtlCol="0">
            <a:spAutoFit/>
          </a:bodyPr>
          <a:lstStyle/>
          <a:p>
            <a:pPr algn="ctr"/>
            <a:r>
              <a:rPr lang="en-US" sz="2800" dirty="0">
                <a:solidFill>
                  <a:srgbClr val="FF0000"/>
                </a:solidFill>
              </a:rPr>
              <a:t>We will do our best!</a:t>
            </a:r>
          </a:p>
        </p:txBody>
      </p:sp>
      <p:sp>
        <p:nvSpPr>
          <p:cNvPr id="14" name="Rectangle 13"/>
          <p:cNvSpPr/>
          <p:nvPr/>
        </p:nvSpPr>
        <p:spPr>
          <a:xfrm>
            <a:off x="1752600" y="1681481"/>
            <a:ext cx="4484077" cy="523220"/>
          </a:xfrm>
          <a:prstGeom prst="rect">
            <a:avLst/>
          </a:prstGeom>
        </p:spPr>
        <p:txBody>
          <a:bodyPr wrap="square">
            <a:spAutoFit/>
          </a:bodyPr>
          <a:lstStyle/>
          <a:p>
            <a:pPr marL="463550">
              <a:spcAft>
                <a:spcPts val="2400"/>
              </a:spcAft>
            </a:pPr>
            <a:r>
              <a:rPr lang="en-US" sz="2800" dirty="0" smtClean="0">
                <a:solidFill>
                  <a:srgbClr val="FF0000"/>
                </a:solidFill>
              </a:rPr>
              <a:t>Ph.D. Track: Pass 6 courses</a:t>
            </a:r>
            <a:endParaRPr lang="en-US" sz="2800" dirty="0">
              <a:solidFill>
                <a:srgbClr val="FF0000"/>
              </a:solidFill>
            </a:endParaRPr>
          </a:p>
        </p:txBody>
      </p:sp>
      <p:pic>
        <p:nvPicPr>
          <p:cNvPr id="15" name="Picture 14"/>
          <p:cNvPicPr>
            <a:picLocks noChangeAspect="1" noChangeArrowheads="1"/>
          </p:cNvPicPr>
          <p:nvPr/>
        </p:nvPicPr>
        <p:blipFill>
          <a:blip r:embed="rId3" cstate="print"/>
          <a:srcRect/>
          <a:stretch>
            <a:fillRect/>
          </a:stretch>
        </p:blipFill>
        <p:spPr bwMode="auto">
          <a:xfrm>
            <a:off x="6321057" y="1796125"/>
            <a:ext cx="294666" cy="297940"/>
          </a:xfrm>
          <a:prstGeom prst="rect">
            <a:avLst/>
          </a:prstGeom>
          <a:noFill/>
          <a:ln w="9525">
            <a:noFill/>
            <a:miter lim="800000"/>
            <a:headEnd/>
            <a:tailEnd/>
          </a:ln>
        </p:spPr>
      </p:pic>
      <p:sp>
        <p:nvSpPr>
          <p:cNvPr id="11" name="TextBox 10"/>
          <p:cNvSpPr txBox="1"/>
          <p:nvPr/>
        </p:nvSpPr>
        <p:spPr>
          <a:xfrm>
            <a:off x="546100" y="4533900"/>
            <a:ext cx="7823200" cy="2215991"/>
          </a:xfrm>
          <a:prstGeom prst="rect">
            <a:avLst/>
          </a:prstGeom>
          <a:noFill/>
        </p:spPr>
        <p:txBody>
          <a:bodyPr wrap="square" rtlCol="0">
            <a:spAutoFit/>
          </a:bodyPr>
          <a:lstStyle/>
          <a:p>
            <a:r>
              <a:rPr lang="en-US" sz="2400" u="sng" dirty="0" smtClean="0"/>
              <a:t>In your career you will likely:</a:t>
            </a:r>
          </a:p>
          <a:p>
            <a:pPr marL="457200" indent="-228600"/>
            <a:r>
              <a:rPr lang="en-US" sz="2400" dirty="0" smtClean="0"/>
              <a:t>Use a plethora of instruments.</a:t>
            </a:r>
          </a:p>
          <a:p>
            <a:pPr marL="457200" indent="-228600"/>
            <a:r>
              <a:rPr lang="en-US" sz="2400" dirty="0" smtClean="0"/>
              <a:t>Have to give presentations.</a:t>
            </a:r>
          </a:p>
          <a:p>
            <a:pPr marL="457200" indent="-228600"/>
            <a:r>
              <a:rPr lang="en-US" sz="2400" dirty="0" smtClean="0"/>
              <a:t>Have to search and critically review literature.</a:t>
            </a:r>
          </a:p>
          <a:p>
            <a:pPr marL="457200" indent="-228600"/>
            <a:r>
              <a:rPr lang="en-US" sz="2400" dirty="0" smtClean="0"/>
              <a:t>Have to explain complex topics to others in a digestible way.</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39" y="-7188"/>
            <a:ext cx="8229600" cy="1143000"/>
          </a:xfrm>
        </p:spPr>
        <p:txBody>
          <a:bodyPr>
            <a:normAutofit/>
          </a:bodyPr>
          <a:lstStyle/>
          <a:p>
            <a:r>
              <a:rPr lang="en-US" sz="4000" u="sng" dirty="0"/>
              <a:t>Why are we here?</a:t>
            </a:r>
          </a:p>
        </p:txBody>
      </p:sp>
      <p:sp>
        <p:nvSpPr>
          <p:cNvPr id="4" name="TextBox 3"/>
          <p:cNvSpPr txBox="1"/>
          <p:nvPr/>
        </p:nvSpPr>
        <p:spPr>
          <a:xfrm>
            <a:off x="593775" y="1169727"/>
            <a:ext cx="7943941" cy="5078313"/>
          </a:xfrm>
          <a:prstGeom prst="rect">
            <a:avLst/>
          </a:prstGeom>
          <a:noFill/>
        </p:spPr>
        <p:txBody>
          <a:bodyPr wrap="square" rtlCol="0">
            <a:spAutoFit/>
          </a:bodyPr>
          <a:lstStyle/>
          <a:p>
            <a:pPr marL="342900" indent="-342900">
              <a:buAutoNum type="arabicParenR"/>
            </a:pPr>
            <a:r>
              <a:rPr lang="en-US" sz="3600" dirty="0"/>
              <a:t> To fulfill your degree requirements</a:t>
            </a:r>
          </a:p>
          <a:p>
            <a:pPr marL="342900" indent="-342900">
              <a:buAutoNum type="arabicParenR"/>
            </a:pPr>
            <a:endParaRPr lang="en-US" sz="3600" dirty="0"/>
          </a:p>
          <a:p>
            <a:pPr marL="342900" indent="-342900">
              <a:buAutoNum type="arabicParenR"/>
            </a:pPr>
            <a:r>
              <a:rPr lang="en-US" sz="3600" dirty="0"/>
              <a:t> To increase scientific literacy</a:t>
            </a:r>
          </a:p>
          <a:p>
            <a:pPr marL="342900" indent="-342900">
              <a:buAutoNum type="arabicParenR"/>
            </a:pPr>
            <a:endParaRPr lang="en-US" sz="3600" dirty="0"/>
          </a:p>
          <a:p>
            <a:pPr marL="342900" indent="-342900">
              <a:buAutoNum type="arabicParenR"/>
            </a:pPr>
            <a:r>
              <a:rPr lang="en-US" sz="3600" dirty="0"/>
              <a:t> To prepare you for your future</a:t>
            </a:r>
          </a:p>
          <a:p>
            <a:pPr marL="342900" indent="-342900">
              <a:buAutoNum type="arabicParenR"/>
            </a:pPr>
            <a:endParaRPr lang="en-US" sz="3600" dirty="0"/>
          </a:p>
          <a:p>
            <a:pPr marL="342900" indent="-342900">
              <a:buAutoNum type="arabicParenR"/>
            </a:pPr>
            <a:r>
              <a:rPr lang="en-US" sz="3600" dirty="0"/>
              <a:t> Chemistry is fun/interesting/important</a:t>
            </a:r>
          </a:p>
          <a:p>
            <a:pPr marL="342900" indent="-342900">
              <a:buAutoNum type="arabicParenR"/>
            </a:pPr>
            <a:endParaRPr lang="en-US" sz="3600" dirty="0"/>
          </a:p>
          <a:p>
            <a:pPr marL="342900" indent="-342900">
              <a:buAutoNum type="arabicParenR"/>
            </a:pPr>
            <a:r>
              <a:rPr lang="en-US" sz="3600" dirty="0"/>
              <a:t> A means of evaluating you</a:t>
            </a:r>
          </a:p>
        </p:txBody>
      </p:sp>
      <p:sp>
        <p:nvSpPr>
          <p:cNvPr id="5" name="TextBox 4"/>
          <p:cNvSpPr txBox="1"/>
          <p:nvPr/>
        </p:nvSpPr>
        <p:spPr>
          <a:xfrm>
            <a:off x="2585156" y="5057421"/>
            <a:ext cx="3838222" cy="584775"/>
          </a:xfrm>
          <a:prstGeom prst="rect">
            <a:avLst/>
          </a:prstGeom>
          <a:noFill/>
        </p:spPr>
        <p:txBody>
          <a:bodyPr wrap="square" rtlCol="0">
            <a:spAutoFit/>
          </a:bodyPr>
          <a:lstStyle/>
          <a:p>
            <a:pPr algn="ctr"/>
            <a:r>
              <a:rPr lang="en-US" sz="3200" dirty="0">
                <a:solidFill>
                  <a:srgbClr val="FF0000"/>
                </a:solidFill>
              </a:rPr>
              <a:t>Goes without saying!</a:t>
            </a:r>
          </a:p>
        </p:txBody>
      </p:sp>
      <p:sp>
        <p:nvSpPr>
          <p:cNvPr id="6" name="TextBox 5"/>
          <p:cNvSpPr txBox="1"/>
          <p:nvPr/>
        </p:nvSpPr>
        <p:spPr>
          <a:xfrm>
            <a:off x="2630664" y="6160335"/>
            <a:ext cx="3838222" cy="584775"/>
          </a:xfrm>
          <a:prstGeom prst="rect">
            <a:avLst/>
          </a:prstGeom>
          <a:noFill/>
        </p:spPr>
        <p:txBody>
          <a:bodyPr wrap="square" rtlCol="0">
            <a:spAutoFit/>
          </a:bodyPr>
          <a:lstStyle/>
          <a:p>
            <a:pPr algn="ctr"/>
            <a:r>
              <a:rPr lang="en-US" sz="3200" dirty="0">
                <a:solidFill>
                  <a:srgbClr val="FF0000"/>
                </a:solidFill>
              </a:rPr>
              <a:t>To the syllabus.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12" name="TextBox 11"/>
          <p:cNvSpPr txBox="1"/>
          <p:nvPr/>
        </p:nvSpPr>
        <p:spPr>
          <a:xfrm>
            <a:off x="317500" y="2847621"/>
            <a:ext cx="8458200" cy="523220"/>
          </a:xfrm>
          <a:prstGeom prst="rect">
            <a:avLst/>
          </a:prstGeom>
          <a:noFill/>
        </p:spPr>
        <p:txBody>
          <a:bodyPr wrap="square" rtlCol="0">
            <a:spAutoFit/>
          </a:bodyPr>
          <a:lstStyle/>
          <a:p>
            <a:pPr algn="ctr"/>
            <a:r>
              <a:rPr lang="en-US" sz="2800" dirty="0">
                <a:solidFill>
                  <a:srgbClr val="FF0000"/>
                </a:solidFill>
              </a:rPr>
              <a:t>I care about how your decisions affect me. (You vote!)</a:t>
            </a:r>
          </a:p>
        </p:txBody>
      </p:sp>
      <p:sp>
        <p:nvSpPr>
          <p:cNvPr id="13" name="TextBox 12"/>
          <p:cNvSpPr txBox="1"/>
          <p:nvPr/>
        </p:nvSpPr>
        <p:spPr>
          <a:xfrm>
            <a:off x="330200" y="3952521"/>
            <a:ext cx="8458200" cy="523220"/>
          </a:xfrm>
          <a:prstGeom prst="rect">
            <a:avLst/>
          </a:prstGeom>
          <a:noFill/>
        </p:spPr>
        <p:txBody>
          <a:bodyPr wrap="square" rtlCol="0">
            <a:spAutoFit/>
          </a:bodyPr>
          <a:lstStyle/>
          <a:p>
            <a:pPr algn="ctr"/>
            <a:r>
              <a:rPr lang="en-US" sz="2800" dirty="0">
                <a:solidFill>
                  <a:srgbClr val="FF0000"/>
                </a:solidFill>
              </a:rPr>
              <a:t>We will do our best!</a:t>
            </a:r>
          </a:p>
        </p:txBody>
      </p:sp>
      <p:sp>
        <p:nvSpPr>
          <p:cNvPr id="14" name="Rectangle 13"/>
          <p:cNvSpPr/>
          <p:nvPr/>
        </p:nvSpPr>
        <p:spPr>
          <a:xfrm>
            <a:off x="1752600" y="1681481"/>
            <a:ext cx="4484077" cy="523220"/>
          </a:xfrm>
          <a:prstGeom prst="rect">
            <a:avLst/>
          </a:prstGeom>
        </p:spPr>
        <p:txBody>
          <a:bodyPr wrap="square">
            <a:spAutoFit/>
          </a:bodyPr>
          <a:lstStyle/>
          <a:p>
            <a:pPr marL="463550">
              <a:spcAft>
                <a:spcPts val="2400"/>
              </a:spcAft>
            </a:pPr>
            <a:r>
              <a:rPr lang="en-US" sz="2800" dirty="0" smtClean="0">
                <a:solidFill>
                  <a:srgbClr val="FF0000"/>
                </a:solidFill>
              </a:rPr>
              <a:t>Ph.D. Track: Pass 6 courses</a:t>
            </a:r>
            <a:endParaRPr lang="en-US" sz="2800" dirty="0">
              <a:solidFill>
                <a:srgbClr val="FF0000"/>
              </a:solidFill>
            </a:endParaRPr>
          </a:p>
        </p:txBody>
      </p:sp>
      <p:pic>
        <p:nvPicPr>
          <p:cNvPr id="15" name="Picture 14"/>
          <p:cNvPicPr>
            <a:picLocks noChangeAspect="1" noChangeArrowheads="1"/>
          </p:cNvPicPr>
          <p:nvPr/>
        </p:nvPicPr>
        <p:blipFill>
          <a:blip r:embed="rId3" cstate="print"/>
          <a:srcRect/>
          <a:stretch>
            <a:fillRect/>
          </a:stretch>
        </p:blipFill>
        <p:spPr bwMode="auto">
          <a:xfrm>
            <a:off x="6321057" y="1796125"/>
            <a:ext cx="294666" cy="2979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139213" y="1090245"/>
            <a:ext cx="6795724" cy="4349262"/>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Syllabus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cxnSp>
        <p:nvCxnSpPr>
          <p:cNvPr id="3" name="Straight Connector 2"/>
          <p:cNvCxnSpPr/>
          <p:nvPr/>
        </p:nvCxnSpPr>
        <p:spPr>
          <a:xfrm>
            <a:off x="2365847" y="1986316"/>
            <a:ext cx="1309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Inorganic Chemistry</a:t>
            </a:r>
          </a:p>
        </p:txBody>
      </p:sp>
      <p:pic>
        <p:nvPicPr>
          <p:cNvPr id="59394" name="Picture 2" descr="1141405"/>
          <p:cNvPicPr>
            <a:picLocks noChangeAspect="1" noChangeArrowheads="1"/>
          </p:cNvPicPr>
          <p:nvPr/>
        </p:nvPicPr>
        <p:blipFill>
          <a:blip r:embed="rId2" cstate="print"/>
          <a:srcRect/>
          <a:stretch>
            <a:fillRect/>
          </a:stretch>
        </p:blipFill>
        <p:spPr bwMode="auto">
          <a:xfrm>
            <a:off x="277495" y="1061720"/>
            <a:ext cx="1764665" cy="1764665"/>
          </a:xfrm>
          <a:prstGeom prst="rect">
            <a:avLst/>
          </a:prstGeom>
          <a:noFill/>
        </p:spPr>
      </p:pic>
      <p:sp>
        <p:nvSpPr>
          <p:cNvPr id="6" name="TextBox 5"/>
          <p:cNvSpPr txBox="1"/>
          <p:nvPr/>
        </p:nvSpPr>
        <p:spPr>
          <a:xfrm>
            <a:off x="2184400" y="1087120"/>
            <a:ext cx="5303520" cy="369332"/>
          </a:xfrm>
          <a:prstGeom prst="rect">
            <a:avLst/>
          </a:prstGeom>
          <a:noFill/>
        </p:spPr>
        <p:txBody>
          <a:bodyPr wrap="square" rtlCol="0">
            <a:spAutoFit/>
          </a:bodyPr>
          <a:lstStyle/>
          <a:p>
            <a:r>
              <a:rPr lang="en-US" dirty="0" err="1" smtClean="0"/>
              <a:t>Huheey</a:t>
            </a:r>
            <a:r>
              <a:rPr lang="en-US" dirty="0" smtClean="0"/>
              <a:t>, </a:t>
            </a:r>
            <a:r>
              <a:rPr lang="en-US" dirty="0" err="1" smtClean="0"/>
              <a:t>Keiter</a:t>
            </a:r>
            <a:r>
              <a:rPr lang="en-US" dirty="0" smtClean="0"/>
              <a:t> and </a:t>
            </a:r>
            <a:r>
              <a:rPr lang="en-US" dirty="0" err="1" smtClean="0"/>
              <a:t>Keiter</a:t>
            </a:r>
            <a:r>
              <a:rPr lang="en-US" dirty="0" smtClean="0"/>
              <a:t> </a:t>
            </a:r>
            <a:r>
              <a:rPr lang="en-US" i="1" dirty="0" smtClean="0"/>
              <a:t>Inorganic Chemistry, 4</a:t>
            </a:r>
            <a:r>
              <a:rPr lang="en-US" i="1" baseline="30000" dirty="0" smtClean="0"/>
              <a:t>th</a:t>
            </a:r>
            <a:r>
              <a:rPr lang="en-US" i="1" dirty="0" smtClean="0"/>
              <a:t> ed.</a:t>
            </a:r>
            <a:endParaRPr lang="en-US" i="1" dirty="0"/>
          </a:p>
        </p:txBody>
      </p:sp>
      <p:pic>
        <p:nvPicPr>
          <p:cNvPr id="59395" name="Picture 3"/>
          <p:cNvPicPr>
            <a:picLocks noChangeAspect="1" noChangeArrowheads="1"/>
          </p:cNvPicPr>
          <p:nvPr/>
        </p:nvPicPr>
        <p:blipFill>
          <a:blip r:embed="rId3" cstate="print"/>
          <a:srcRect/>
          <a:stretch>
            <a:fillRect/>
          </a:stretch>
        </p:blipFill>
        <p:spPr bwMode="auto">
          <a:xfrm>
            <a:off x="2069147" y="1568450"/>
            <a:ext cx="6867486" cy="4243070"/>
          </a:xfrm>
          <a:prstGeom prst="rect">
            <a:avLst/>
          </a:prstGeom>
          <a:noFill/>
          <a:ln w="9525">
            <a:noFill/>
            <a:miter lim="800000"/>
            <a:headEnd/>
            <a:tailEnd/>
          </a:ln>
        </p:spPr>
      </p:pic>
      <p:cxnSp>
        <p:nvCxnSpPr>
          <p:cNvPr id="8" name="Straight Connector 7"/>
          <p:cNvCxnSpPr/>
          <p:nvPr/>
        </p:nvCxnSpPr>
        <p:spPr>
          <a:xfrm>
            <a:off x="3810000" y="3495040"/>
            <a:ext cx="1026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0" y="3952240"/>
            <a:ext cx="284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47433" y="763410"/>
            <a:ext cx="6609642" cy="2287408"/>
          </a:xfrm>
        </p:spPr>
        <p:txBody>
          <a:bodyPr>
            <a:noAutofit/>
          </a:bodyPr>
          <a:lstStyle/>
          <a:p>
            <a:pPr>
              <a:buNone/>
            </a:pPr>
            <a:r>
              <a:rPr lang="en-US" sz="2400" dirty="0"/>
              <a:t>Florida State University</a:t>
            </a:r>
          </a:p>
          <a:p>
            <a:pPr lvl="1"/>
            <a:r>
              <a:rPr lang="en-US" sz="2000" dirty="0"/>
              <a:t>Assistant Professor (2013-present)</a:t>
            </a:r>
          </a:p>
          <a:p>
            <a:pPr lvl="1"/>
            <a:r>
              <a:rPr lang="en-US" sz="2000" dirty="0"/>
              <a:t>Department of Chemistry &amp; Biochemistry</a:t>
            </a:r>
          </a:p>
          <a:p>
            <a:pPr lvl="1"/>
            <a:r>
              <a:rPr lang="en-US" sz="2000" dirty="0"/>
              <a:t>Materials Science &amp; Engineering</a:t>
            </a:r>
          </a:p>
          <a:p>
            <a:endParaRPr lang="en-US" sz="1000" dirty="0"/>
          </a:p>
        </p:txBody>
      </p:sp>
      <p:sp>
        <p:nvSpPr>
          <p:cNvPr id="9" name="Title 1"/>
          <p:cNvSpPr>
            <a:spLocks noGrp="1"/>
          </p:cNvSpPr>
          <p:nvPr>
            <p:ph type="title"/>
          </p:nvPr>
        </p:nvSpPr>
        <p:spPr>
          <a:xfrm>
            <a:off x="445911" y="130702"/>
            <a:ext cx="8229600" cy="872598"/>
          </a:xfrm>
        </p:spPr>
        <p:txBody>
          <a:bodyPr>
            <a:normAutofit/>
          </a:bodyPr>
          <a:lstStyle/>
          <a:p>
            <a:r>
              <a:rPr lang="en-US" sz="4000" u="sng" dirty="0"/>
              <a:t>About Me</a:t>
            </a:r>
          </a:p>
        </p:txBody>
      </p:sp>
      <p:sp>
        <p:nvSpPr>
          <p:cNvPr id="10" name="Rectangle 9"/>
          <p:cNvSpPr/>
          <p:nvPr/>
        </p:nvSpPr>
        <p:spPr>
          <a:xfrm>
            <a:off x="1373252" y="2287600"/>
            <a:ext cx="3236976" cy="461665"/>
          </a:xfrm>
          <a:prstGeom prst="rect">
            <a:avLst/>
          </a:prstGeom>
        </p:spPr>
        <p:txBody>
          <a:bodyPr wrap="none">
            <a:spAutoFit/>
          </a:bodyPr>
          <a:lstStyle/>
          <a:p>
            <a:pPr>
              <a:buNone/>
            </a:pPr>
            <a:r>
              <a:rPr lang="en-US" sz="2400" b="1" dirty="0">
                <a:solidFill>
                  <a:srgbClr val="0000FF"/>
                </a:solidFill>
              </a:rPr>
              <a:t>Hanson Research Group</a:t>
            </a:r>
          </a:p>
        </p:txBody>
      </p:sp>
      <p:sp>
        <p:nvSpPr>
          <p:cNvPr id="11" name="Rectangle 10"/>
          <p:cNvSpPr/>
          <p:nvPr/>
        </p:nvSpPr>
        <p:spPr>
          <a:xfrm>
            <a:off x="6053821" y="2926834"/>
            <a:ext cx="2975879" cy="369332"/>
          </a:xfrm>
          <a:prstGeom prst="rect">
            <a:avLst/>
          </a:prstGeom>
        </p:spPr>
        <p:txBody>
          <a:bodyPr wrap="none">
            <a:spAutoFit/>
          </a:bodyPr>
          <a:lstStyle/>
          <a:p>
            <a:r>
              <a:rPr lang="en-US" dirty="0">
                <a:hlinkClick r:id="rId3"/>
              </a:rPr>
              <a:t>www.chem.fsu.edu/~hanson/</a:t>
            </a:r>
            <a:endParaRPr lang="en-US" dirty="0"/>
          </a:p>
        </p:txBody>
      </p:sp>
      <p:sp>
        <p:nvSpPr>
          <p:cNvPr id="12" name="Rectangle 11"/>
          <p:cNvSpPr/>
          <p:nvPr/>
        </p:nvSpPr>
        <p:spPr>
          <a:xfrm>
            <a:off x="6364115" y="3336056"/>
            <a:ext cx="2237023" cy="369332"/>
          </a:xfrm>
          <a:prstGeom prst="rect">
            <a:avLst/>
          </a:prstGeom>
        </p:spPr>
        <p:txBody>
          <a:bodyPr wrap="none">
            <a:spAutoFit/>
          </a:bodyPr>
          <a:lstStyle/>
          <a:p>
            <a:r>
              <a:rPr lang="en-US" dirty="0"/>
              <a:t>Twitter: </a:t>
            </a:r>
            <a:r>
              <a:rPr lang="en-US" dirty="0">
                <a:hlinkClick r:id="rId4"/>
              </a:rPr>
              <a:t>@</a:t>
            </a:r>
            <a:r>
              <a:rPr lang="en-US" dirty="0" err="1">
                <a:hlinkClick r:id="rId4"/>
              </a:rPr>
              <a:t>HansonFSU</a:t>
            </a:r>
            <a:endParaRPr lang="en-US" dirty="0"/>
          </a:p>
        </p:txBody>
      </p:sp>
      <p:pic>
        <p:nvPicPr>
          <p:cNvPr id="13" name="Picture 4" descr="Embedded image permalink"/>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1417" y="3853970"/>
            <a:ext cx="2158927" cy="287787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194559" y="4960875"/>
            <a:ext cx="3262489" cy="400110"/>
          </a:xfrm>
          <a:prstGeom prst="rect">
            <a:avLst/>
          </a:prstGeom>
          <a:noFill/>
        </p:spPr>
        <p:txBody>
          <a:bodyPr wrap="square" rtlCol="0">
            <a:spAutoFit/>
          </a:bodyPr>
          <a:lstStyle/>
          <a:p>
            <a:pPr algn="ctr"/>
            <a:r>
              <a:rPr lang="en-US" sz="2000" dirty="0" smtClean="0"/>
              <a:t>Molecular </a:t>
            </a:r>
            <a:r>
              <a:rPr lang="en-US" sz="2000" dirty="0" err="1"/>
              <a:t>photophysics</a:t>
            </a:r>
            <a:endParaRPr lang="en-US" sz="2000" dirty="0"/>
          </a:p>
        </p:txBody>
      </p:sp>
      <p:pic>
        <p:nvPicPr>
          <p:cNvPr id="93189" name="Picture 5" descr="Embedded image permalink"/>
          <p:cNvPicPr>
            <a:picLocks noChangeAspect="1" noChangeArrowheads="1"/>
          </p:cNvPicPr>
          <p:nvPr/>
        </p:nvPicPr>
        <p:blipFill>
          <a:blip r:embed="rId6" cstate="print"/>
          <a:srcRect/>
          <a:stretch>
            <a:fillRect/>
          </a:stretch>
        </p:blipFill>
        <p:spPr bwMode="auto">
          <a:xfrm>
            <a:off x="783638" y="5439623"/>
            <a:ext cx="1974708" cy="1315156"/>
          </a:xfrm>
          <a:prstGeom prst="rect">
            <a:avLst/>
          </a:prstGeom>
          <a:noFill/>
        </p:spPr>
      </p:pic>
      <p:sp>
        <p:nvSpPr>
          <p:cNvPr id="15" name="Slide Number Placeholder 14"/>
          <p:cNvSpPr>
            <a:spLocks noGrp="1"/>
          </p:cNvSpPr>
          <p:nvPr>
            <p:ph type="sldNum" sz="quarter" idx="12"/>
          </p:nvPr>
        </p:nvSpPr>
        <p:spPr/>
        <p:txBody>
          <a:bodyPr/>
          <a:lstStyle/>
          <a:p>
            <a:fld id="{B6F15528-21DE-4FAA-801E-634DDDAF4B2B}" type="slidenum">
              <a:rPr lang="en-US" smtClean="0"/>
              <a:pPr/>
              <a:t>30</a:t>
            </a:fld>
            <a:endParaRPr lang="en-US"/>
          </a:p>
        </p:txBody>
      </p:sp>
      <p:pic>
        <p:nvPicPr>
          <p:cNvPr id="16" name="Picture 2" descr="GRAND PRIZE!Congratulations to Kenneth Hanson, the Grand Prize Winner of the C&amp;amp;EN&amp;rsquo;s Chemistry in Pictures Photo Contest for 2014*. Hanson, who is a chemistry professor at Florida State University, will receive a brand new Canon Digital SLR camera, and his winning photo will be featured in an upcoming issue of Chemical &amp;amp; Engineering News. &#10;From the FSU website: &amp;ldquo;The Hanson research group focuses on the design, synthesis and characterization of light absorbing and emitting molecules for various applications. The design of the chromophores is guided by our electrochemical and photophysical characterization of the molecules/devices with an emphasis on understanding their structure-property relationships. This work will open the door to more efficient dye-sensitized solar cells (DSSCs), selective sensors/probes for biologically relevant metal ions, and a new approach to catalysis involving light-assisted reaction pathways.&amp;rdquo;&#10;Caption:&#10;BRILLIANT BLUE&#10;Polymer shavings from a scintillation sphere (half-sphere, shown at bottom right) emit blue light under an ultraviolet lamp. Kenneth Hanson of Florida State University and colleagues are modifying polymers such as polystyrene and polyvinyltoluene to increase the efficiency at which these materials convert gamma-rays to visible light. The ability to detect gamma rays has a number of applications, including the detection of nuclear weapons.&#10;Credit: Colin Hanson/Hanson Research Group (Enter our photo contest here)&#10;*The monthly contest will continue in 2015, so keep those submissions coming, they could earn you a $50 gift card.  "/>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01254" y="4912181"/>
            <a:ext cx="2761802" cy="1842023"/>
          </a:xfrm>
          <a:prstGeom prst="rect">
            <a:avLst/>
          </a:prstGeom>
          <a:noFill/>
          <a:extLst>
            <a:ext uri="{909E8E84-426E-40DD-AFC4-6F175D3DCCD1}">
              <a14:hiddenFill xmlns="" xmlns:a14="http://schemas.microsoft.com/office/drawing/2010/main">
                <a:solidFill>
                  <a:srgbClr val="FFFFFF"/>
                </a:solidFill>
              </a14:hiddenFill>
            </a:ext>
          </a:extLst>
        </p:spPr>
      </p:pic>
      <p:pic>
        <p:nvPicPr>
          <p:cNvPr id="200705" name="Picture 1"/>
          <p:cNvPicPr>
            <a:picLocks noChangeAspect="1" noChangeArrowheads="1"/>
          </p:cNvPicPr>
          <p:nvPr/>
        </p:nvPicPr>
        <p:blipFill>
          <a:blip r:embed="rId8" cstate="print"/>
          <a:srcRect/>
          <a:stretch>
            <a:fillRect/>
          </a:stretch>
        </p:blipFill>
        <p:spPr bwMode="auto">
          <a:xfrm>
            <a:off x="1195754" y="2754923"/>
            <a:ext cx="3657600" cy="1925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
          <p:cNvPicPr>
            <a:picLocks noChangeAspect="1" noChangeArrowheads="1"/>
          </p:cNvPicPr>
          <p:nvPr/>
        </p:nvPicPr>
        <p:blipFill>
          <a:blip r:embed="rId2" cstate="print"/>
          <a:srcRect/>
          <a:stretch>
            <a:fillRect/>
          </a:stretch>
        </p:blipFill>
        <p:spPr bwMode="auto">
          <a:xfrm>
            <a:off x="4026143" y="1201740"/>
            <a:ext cx="4789610" cy="2574560"/>
          </a:xfrm>
          <a:prstGeom prst="rect">
            <a:avLst/>
          </a:prstGeom>
          <a:noFill/>
          <a:ln w="9525">
            <a:noFill/>
            <a:miter lim="800000"/>
            <a:headEnd/>
            <a:tailEnd/>
          </a:ln>
        </p:spPr>
      </p:pic>
      <p:sp>
        <p:nvSpPr>
          <p:cNvPr id="2" name="Title 1"/>
          <p:cNvSpPr>
            <a:spLocks noGrp="1"/>
          </p:cNvSpPr>
          <p:nvPr>
            <p:ph type="title"/>
          </p:nvPr>
        </p:nvSpPr>
        <p:spPr>
          <a:xfrm>
            <a:off x="445911" y="3702"/>
            <a:ext cx="8229600" cy="1143000"/>
          </a:xfrm>
        </p:spPr>
        <p:txBody>
          <a:bodyPr>
            <a:normAutofit/>
          </a:bodyPr>
          <a:lstStyle/>
          <a:p>
            <a:r>
              <a:rPr lang="en-US" sz="4000" u="sng" dirty="0"/>
              <a:t>How does he teach?</a:t>
            </a:r>
          </a:p>
        </p:txBody>
      </p:sp>
      <p:pic>
        <p:nvPicPr>
          <p:cNvPr id="2051" name="Picture 3"/>
          <p:cNvPicPr>
            <a:picLocks noChangeAspect="1" noChangeArrowheads="1"/>
          </p:cNvPicPr>
          <p:nvPr/>
        </p:nvPicPr>
        <p:blipFill>
          <a:blip r:embed="rId3" cstate="print"/>
          <a:srcRect/>
          <a:stretch>
            <a:fillRect/>
          </a:stretch>
        </p:blipFill>
        <p:spPr bwMode="auto">
          <a:xfrm>
            <a:off x="138287" y="959553"/>
            <a:ext cx="3598335" cy="586703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93186" name="Picture 2"/>
          <p:cNvPicPr>
            <a:picLocks noChangeAspect="1" noChangeArrowheads="1"/>
          </p:cNvPicPr>
          <p:nvPr/>
        </p:nvPicPr>
        <p:blipFill>
          <a:blip r:embed="rId4" cstate="print"/>
          <a:srcRect/>
          <a:stretch>
            <a:fillRect/>
          </a:stretch>
        </p:blipFill>
        <p:spPr bwMode="auto">
          <a:xfrm>
            <a:off x="6980347" y="4254002"/>
            <a:ext cx="1990725" cy="2085975"/>
          </a:xfrm>
          <a:prstGeom prst="rect">
            <a:avLst/>
          </a:prstGeom>
          <a:noFill/>
          <a:ln w="9525">
            <a:noFill/>
            <a:miter lim="800000"/>
            <a:headEnd/>
            <a:tailEnd/>
          </a:ln>
        </p:spPr>
      </p:pic>
      <p:pic>
        <p:nvPicPr>
          <p:cNvPr id="93188" name="Picture 4"/>
          <p:cNvPicPr>
            <a:picLocks noChangeAspect="1" noChangeArrowheads="1"/>
          </p:cNvPicPr>
          <p:nvPr/>
        </p:nvPicPr>
        <p:blipFill>
          <a:blip r:embed="rId5" cstate="print"/>
          <a:srcRect/>
          <a:stretch>
            <a:fillRect/>
          </a:stretch>
        </p:blipFill>
        <p:spPr bwMode="auto">
          <a:xfrm>
            <a:off x="3890147" y="4245700"/>
            <a:ext cx="1990725" cy="2076450"/>
          </a:xfrm>
          <a:prstGeom prst="rect">
            <a:avLst/>
          </a:prstGeom>
          <a:noFill/>
          <a:ln w="9525">
            <a:noFill/>
            <a:miter lim="800000"/>
            <a:headEnd/>
            <a:tailEnd/>
          </a:ln>
        </p:spPr>
      </p:pic>
      <p:cxnSp>
        <p:nvCxnSpPr>
          <p:cNvPr id="16" name="Straight Arrow Connector 15"/>
          <p:cNvCxnSpPr/>
          <p:nvPr/>
        </p:nvCxnSpPr>
        <p:spPr>
          <a:xfrm>
            <a:off x="5982789" y="5355771"/>
            <a:ext cx="82296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65668" y="4663440"/>
            <a:ext cx="496389" cy="769441"/>
          </a:xfrm>
          <a:prstGeom prst="rect">
            <a:avLst/>
          </a:prstGeom>
          <a:noFill/>
        </p:spPr>
        <p:txBody>
          <a:bodyPr wrap="square" rtlCol="0">
            <a:spAutoFit/>
          </a:bodyPr>
          <a:lstStyle/>
          <a:p>
            <a:pPr algn="ctr"/>
            <a:r>
              <a:rPr lang="en-US" sz="4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093" y="889906"/>
            <a:ext cx="8319813" cy="461665"/>
          </a:xfrm>
          <a:prstGeom prst="rect">
            <a:avLst/>
          </a:prstGeom>
          <a:noFill/>
        </p:spPr>
        <p:txBody>
          <a:bodyPr wrap="square" rtlCol="0">
            <a:spAutoFit/>
          </a:bodyPr>
          <a:lstStyle/>
          <a:p>
            <a:pPr marL="342900" indent="-342900" algn="ctr"/>
            <a:r>
              <a:rPr lang="en-US" sz="2400" b="1" dirty="0"/>
              <a:t>Student Reviews</a:t>
            </a:r>
          </a:p>
        </p:txBody>
      </p:sp>
      <p:sp>
        <p:nvSpPr>
          <p:cNvPr id="15" name="TextBox 14"/>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How am I as a teacher?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32</a:t>
            </a:fld>
            <a:endParaRPr lang="en-US"/>
          </a:p>
        </p:txBody>
      </p:sp>
      <p:sp>
        <p:nvSpPr>
          <p:cNvPr id="21" name="TextBox 20"/>
          <p:cNvSpPr txBox="1"/>
          <p:nvPr/>
        </p:nvSpPr>
        <p:spPr>
          <a:xfrm>
            <a:off x="1616943" y="1750252"/>
            <a:ext cx="3482340" cy="369332"/>
          </a:xfrm>
          <a:prstGeom prst="rect">
            <a:avLst/>
          </a:prstGeom>
          <a:noFill/>
        </p:spPr>
        <p:txBody>
          <a:bodyPr wrap="square" rtlCol="0">
            <a:spAutoFit/>
          </a:bodyPr>
          <a:lstStyle/>
          <a:p>
            <a:r>
              <a:rPr lang="en-US" dirty="0"/>
              <a:t>Very concept based course.</a:t>
            </a:r>
          </a:p>
        </p:txBody>
      </p:sp>
      <p:sp>
        <p:nvSpPr>
          <p:cNvPr id="26" name="TextBox 25"/>
          <p:cNvSpPr txBox="1"/>
          <p:nvPr/>
        </p:nvSpPr>
        <p:spPr>
          <a:xfrm>
            <a:off x="5078548" y="1736953"/>
            <a:ext cx="3482340" cy="369332"/>
          </a:xfrm>
          <a:prstGeom prst="rect">
            <a:avLst/>
          </a:prstGeom>
          <a:noFill/>
        </p:spPr>
        <p:txBody>
          <a:bodyPr wrap="square" rtlCol="0">
            <a:spAutoFit/>
          </a:bodyPr>
          <a:lstStyle/>
          <a:p>
            <a:r>
              <a:rPr lang="en-US" dirty="0"/>
              <a:t>Not enough math problems.</a:t>
            </a:r>
          </a:p>
        </p:txBody>
      </p:sp>
      <p:sp>
        <p:nvSpPr>
          <p:cNvPr id="27" name="TextBox 26"/>
          <p:cNvSpPr txBox="1"/>
          <p:nvPr/>
        </p:nvSpPr>
        <p:spPr>
          <a:xfrm>
            <a:off x="193085" y="1362723"/>
            <a:ext cx="3482340" cy="369332"/>
          </a:xfrm>
          <a:prstGeom prst="rect">
            <a:avLst/>
          </a:prstGeom>
          <a:noFill/>
        </p:spPr>
        <p:txBody>
          <a:bodyPr wrap="square" rtlCol="0">
            <a:spAutoFit/>
          </a:bodyPr>
          <a:lstStyle/>
          <a:p>
            <a:r>
              <a:rPr lang="en-US" dirty="0"/>
              <a:t>Awesome real world examples.</a:t>
            </a:r>
          </a:p>
        </p:txBody>
      </p:sp>
      <p:sp>
        <p:nvSpPr>
          <p:cNvPr id="35" name="TextBox 34"/>
          <p:cNvSpPr txBox="1"/>
          <p:nvPr/>
        </p:nvSpPr>
        <p:spPr>
          <a:xfrm>
            <a:off x="-1" y="963925"/>
            <a:ext cx="4576763" cy="461665"/>
          </a:xfrm>
          <a:prstGeom prst="rect">
            <a:avLst/>
          </a:prstGeom>
          <a:noFill/>
        </p:spPr>
        <p:txBody>
          <a:bodyPr wrap="square" rtlCol="0">
            <a:spAutoFit/>
          </a:bodyPr>
          <a:lstStyle/>
          <a:p>
            <a:pPr marL="342900" indent="-342900" algn="ctr"/>
            <a:r>
              <a:rPr lang="en-US" sz="2400" b="1" dirty="0">
                <a:solidFill>
                  <a:srgbClr val="008000"/>
                </a:solidFill>
              </a:rPr>
              <a:t>Pros</a:t>
            </a:r>
          </a:p>
        </p:txBody>
      </p:sp>
      <p:sp>
        <p:nvSpPr>
          <p:cNvPr id="36" name="TextBox 35"/>
          <p:cNvSpPr txBox="1"/>
          <p:nvPr/>
        </p:nvSpPr>
        <p:spPr>
          <a:xfrm>
            <a:off x="4576763" y="959570"/>
            <a:ext cx="4576763" cy="461665"/>
          </a:xfrm>
          <a:prstGeom prst="rect">
            <a:avLst/>
          </a:prstGeom>
          <a:noFill/>
        </p:spPr>
        <p:txBody>
          <a:bodyPr wrap="square" rtlCol="0">
            <a:spAutoFit/>
          </a:bodyPr>
          <a:lstStyle/>
          <a:p>
            <a:pPr marL="342900" indent="-342900" algn="ctr"/>
            <a:r>
              <a:rPr lang="en-US" sz="2400" b="1" dirty="0">
                <a:solidFill>
                  <a:srgbClr val="FF0000"/>
                </a:solidFill>
              </a:rPr>
              <a:t>Cons</a:t>
            </a:r>
          </a:p>
        </p:txBody>
      </p:sp>
      <p:sp>
        <p:nvSpPr>
          <p:cNvPr id="37" name="TextBox 36"/>
          <p:cNvSpPr txBox="1"/>
          <p:nvPr/>
        </p:nvSpPr>
        <p:spPr>
          <a:xfrm>
            <a:off x="802686" y="2908500"/>
            <a:ext cx="3482340" cy="369332"/>
          </a:xfrm>
          <a:prstGeom prst="rect">
            <a:avLst/>
          </a:prstGeom>
          <a:noFill/>
        </p:spPr>
        <p:txBody>
          <a:bodyPr wrap="square" rtlCol="0">
            <a:spAutoFit/>
          </a:bodyPr>
          <a:lstStyle/>
          <a:p>
            <a:r>
              <a:rPr lang="en-US" dirty="0"/>
              <a:t>Replies to emails.</a:t>
            </a:r>
          </a:p>
        </p:txBody>
      </p:sp>
      <p:sp>
        <p:nvSpPr>
          <p:cNvPr id="40" name="TextBox 39"/>
          <p:cNvSpPr txBox="1"/>
          <p:nvPr/>
        </p:nvSpPr>
        <p:spPr>
          <a:xfrm>
            <a:off x="4381500" y="3196233"/>
            <a:ext cx="4900381" cy="369332"/>
          </a:xfrm>
          <a:prstGeom prst="rect">
            <a:avLst/>
          </a:prstGeom>
          <a:noFill/>
        </p:spPr>
        <p:txBody>
          <a:bodyPr wrap="square" rtlCol="0">
            <a:spAutoFit/>
          </a:bodyPr>
          <a:lstStyle/>
          <a:p>
            <a:pPr algn="ctr"/>
            <a:r>
              <a:rPr lang="en-US" dirty="0" smtClean="0"/>
              <a:t>He talks so fast my ass twitches. Needs breaks.</a:t>
            </a:r>
            <a:endParaRPr lang="en-US" dirty="0"/>
          </a:p>
        </p:txBody>
      </p:sp>
      <p:sp>
        <p:nvSpPr>
          <p:cNvPr id="41" name="TextBox 40"/>
          <p:cNvSpPr txBox="1"/>
          <p:nvPr/>
        </p:nvSpPr>
        <p:spPr>
          <a:xfrm>
            <a:off x="354149" y="3356977"/>
            <a:ext cx="3434080" cy="369332"/>
          </a:xfrm>
          <a:prstGeom prst="rect">
            <a:avLst/>
          </a:prstGeom>
          <a:noFill/>
        </p:spPr>
        <p:txBody>
          <a:bodyPr wrap="square" rtlCol="0">
            <a:spAutoFit/>
          </a:bodyPr>
          <a:lstStyle/>
          <a:p>
            <a:r>
              <a:rPr lang="en-US" dirty="0"/>
              <a:t>The fast pace kept my attention.</a:t>
            </a:r>
          </a:p>
        </p:txBody>
      </p:sp>
      <p:sp>
        <p:nvSpPr>
          <p:cNvPr id="42" name="TextBox 41"/>
          <p:cNvSpPr txBox="1"/>
          <p:nvPr/>
        </p:nvSpPr>
        <p:spPr>
          <a:xfrm>
            <a:off x="2043613" y="2499191"/>
            <a:ext cx="2136501" cy="369332"/>
          </a:xfrm>
          <a:prstGeom prst="rect">
            <a:avLst/>
          </a:prstGeom>
          <a:noFill/>
        </p:spPr>
        <p:txBody>
          <a:bodyPr wrap="square" rtlCol="0">
            <a:spAutoFit/>
          </a:bodyPr>
          <a:lstStyle/>
          <a:p>
            <a:r>
              <a:rPr lang="en-US" dirty="0"/>
              <a:t>Not “plug and chug”</a:t>
            </a:r>
          </a:p>
        </p:txBody>
      </p:sp>
      <p:sp>
        <p:nvSpPr>
          <p:cNvPr id="43" name="TextBox 42"/>
          <p:cNvSpPr txBox="1"/>
          <p:nvPr/>
        </p:nvSpPr>
        <p:spPr>
          <a:xfrm>
            <a:off x="4860841" y="2507901"/>
            <a:ext cx="3482340" cy="369332"/>
          </a:xfrm>
          <a:prstGeom prst="rect">
            <a:avLst/>
          </a:prstGeom>
          <a:noFill/>
        </p:spPr>
        <p:txBody>
          <a:bodyPr wrap="square" rtlCol="0">
            <a:spAutoFit/>
          </a:bodyPr>
          <a:lstStyle/>
          <a:p>
            <a:r>
              <a:rPr lang="en-US" dirty="0"/>
              <a:t>Not “plug and chug”</a:t>
            </a:r>
          </a:p>
        </p:txBody>
      </p:sp>
      <p:sp>
        <p:nvSpPr>
          <p:cNvPr id="45" name="TextBox 44"/>
          <p:cNvSpPr txBox="1"/>
          <p:nvPr/>
        </p:nvSpPr>
        <p:spPr>
          <a:xfrm>
            <a:off x="963753" y="3796758"/>
            <a:ext cx="3373125" cy="646331"/>
          </a:xfrm>
          <a:prstGeom prst="rect">
            <a:avLst/>
          </a:prstGeom>
          <a:noFill/>
        </p:spPr>
        <p:txBody>
          <a:bodyPr wrap="square" rtlCol="0">
            <a:spAutoFit/>
          </a:bodyPr>
          <a:lstStyle/>
          <a:p>
            <a:r>
              <a:rPr lang="en-US" dirty="0"/>
              <a:t>You clearly care about your students learning and succeeding.</a:t>
            </a:r>
          </a:p>
        </p:txBody>
      </p:sp>
      <p:sp>
        <p:nvSpPr>
          <p:cNvPr id="46" name="TextBox 45"/>
          <p:cNvSpPr txBox="1"/>
          <p:nvPr/>
        </p:nvSpPr>
        <p:spPr>
          <a:xfrm>
            <a:off x="4576763" y="3779337"/>
            <a:ext cx="4567237" cy="646331"/>
          </a:xfrm>
          <a:prstGeom prst="rect">
            <a:avLst/>
          </a:prstGeom>
          <a:noFill/>
        </p:spPr>
        <p:txBody>
          <a:bodyPr wrap="square" rtlCol="0">
            <a:spAutoFit/>
          </a:bodyPr>
          <a:lstStyle/>
          <a:p>
            <a:r>
              <a:rPr lang="en-US" dirty="0"/>
              <a:t>It is obvious you don’t really have an interest in the course or the success of the students.</a:t>
            </a:r>
          </a:p>
        </p:txBody>
      </p:sp>
      <p:sp>
        <p:nvSpPr>
          <p:cNvPr id="47" name="TextBox 46"/>
          <p:cNvSpPr txBox="1"/>
          <p:nvPr/>
        </p:nvSpPr>
        <p:spPr>
          <a:xfrm>
            <a:off x="467360" y="4541342"/>
            <a:ext cx="3751942" cy="369332"/>
          </a:xfrm>
          <a:prstGeom prst="rect">
            <a:avLst/>
          </a:prstGeom>
          <a:noFill/>
        </p:spPr>
        <p:txBody>
          <a:bodyPr wrap="square" rtlCol="0">
            <a:spAutoFit/>
          </a:bodyPr>
          <a:lstStyle/>
          <a:p>
            <a:r>
              <a:rPr lang="en-US" dirty="0"/>
              <a:t>Well organized + clear expectations.</a:t>
            </a:r>
          </a:p>
        </p:txBody>
      </p:sp>
      <p:sp>
        <p:nvSpPr>
          <p:cNvPr id="48" name="TextBox 47"/>
          <p:cNvSpPr txBox="1"/>
          <p:nvPr/>
        </p:nvSpPr>
        <p:spPr>
          <a:xfrm>
            <a:off x="39189" y="4968061"/>
            <a:ext cx="3751942" cy="369332"/>
          </a:xfrm>
          <a:prstGeom prst="rect">
            <a:avLst/>
          </a:prstGeom>
          <a:noFill/>
        </p:spPr>
        <p:txBody>
          <a:bodyPr wrap="square" rtlCol="0">
            <a:spAutoFit/>
          </a:bodyPr>
          <a:lstStyle/>
          <a:p>
            <a:r>
              <a:rPr lang="en-US" dirty="0"/>
              <a:t>Power points were clear and online.</a:t>
            </a:r>
          </a:p>
        </p:txBody>
      </p:sp>
      <p:sp>
        <p:nvSpPr>
          <p:cNvPr id="49" name="TextBox 48"/>
          <p:cNvSpPr txBox="1"/>
          <p:nvPr/>
        </p:nvSpPr>
        <p:spPr>
          <a:xfrm>
            <a:off x="4589826" y="4976769"/>
            <a:ext cx="3751942" cy="369332"/>
          </a:xfrm>
          <a:prstGeom prst="rect">
            <a:avLst/>
          </a:prstGeom>
          <a:noFill/>
        </p:spPr>
        <p:txBody>
          <a:bodyPr wrap="square" rtlCol="0">
            <a:spAutoFit/>
          </a:bodyPr>
          <a:lstStyle/>
          <a:p>
            <a:r>
              <a:rPr lang="en-US" dirty="0"/>
              <a:t>I hate power point. Stop using it.</a:t>
            </a:r>
          </a:p>
        </p:txBody>
      </p:sp>
      <p:sp>
        <p:nvSpPr>
          <p:cNvPr id="52" name="TextBox 51"/>
          <p:cNvSpPr txBox="1"/>
          <p:nvPr/>
        </p:nvSpPr>
        <p:spPr>
          <a:xfrm>
            <a:off x="4576763" y="5528090"/>
            <a:ext cx="3751942" cy="369332"/>
          </a:xfrm>
          <a:prstGeom prst="rect">
            <a:avLst/>
          </a:prstGeom>
          <a:noFill/>
        </p:spPr>
        <p:txBody>
          <a:bodyPr wrap="square" rtlCol="0">
            <a:spAutoFit/>
          </a:bodyPr>
          <a:lstStyle/>
          <a:p>
            <a:r>
              <a:rPr lang="en-US" dirty="0"/>
              <a:t>Not enough quizzes.</a:t>
            </a:r>
          </a:p>
        </p:txBody>
      </p:sp>
      <p:sp>
        <p:nvSpPr>
          <p:cNvPr id="53" name="TextBox 52"/>
          <p:cNvSpPr txBox="1"/>
          <p:nvPr/>
        </p:nvSpPr>
        <p:spPr>
          <a:xfrm>
            <a:off x="321880" y="5623553"/>
            <a:ext cx="3936275" cy="646331"/>
          </a:xfrm>
          <a:prstGeom prst="rect">
            <a:avLst/>
          </a:prstGeom>
          <a:noFill/>
        </p:spPr>
        <p:txBody>
          <a:bodyPr wrap="square" rtlCol="0">
            <a:spAutoFit/>
          </a:bodyPr>
          <a:lstStyle/>
          <a:p>
            <a:r>
              <a:rPr lang="en-US" dirty="0"/>
              <a:t>Dr. Hanson made this class not only tolerable, but interesting.</a:t>
            </a:r>
          </a:p>
        </p:txBody>
      </p:sp>
      <p:sp>
        <p:nvSpPr>
          <p:cNvPr id="54" name="TextBox 53"/>
          <p:cNvSpPr txBox="1"/>
          <p:nvPr/>
        </p:nvSpPr>
        <p:spPr>
          <a:xfrm>
            <a:off x="314957" y="2102952"/>
            <a:ext cx="4335416" cy="369332"/>
          </a:xfrm>
          <a:prstGeom prst="rect">
            <a:avLst/>
          </a:prstGeom>
          <a:noFill/>
        </p:spPr>
        <p:txBody>
          <a:bodyPr wrap="square" rtlCol="0">
            <a:spAutoFit/>
          </a:bodyPr>
          <a:lstStyle/>
          <a:p>
            <a:r>
              <a:rPr lang="en-US" dirty="0"/>
              <a:t>Not a math class disguised as chemistry.</a:t>
            </a:r>
          </a:p>
        </p:txBody>
      </p:sp>
      <p:sp>
        <p:nvSpPr>
          <p:cNvPr id="55" name="TextBox 54"/>
          <p:cNvSpPr txBox="1"/>
          <p:nvPr/>
        </p:nvSpPr>
        <p:spPr>
          <a:xfrm>
            <a:off x="4576763" y="6037556"/>
            <a:ext cx="3482340" cy="369332"/>
          </a:xfrm>
          <a:prstGeom prst="rect">
            <a:avLst/>
          </a:prstGeom>
          <a:noFill/>
        </p:spPr>
        <p:txBody>
          <a:bodyPr wrap="square" rtlCol="0">
            <a:spAutoFit/>
          </a:bodyPr>
          <a:lstStyle/>
          <a:p>
            <a:r>
              <a:rPr lang="en-US" dirty="0"/>
              <a:t>More jokes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37" grpId="0"/>
      <p:bldP spid="40" grpId="0"/>
      <p:bldP spid="41" grpId="0"/>
      <p:bldP spid="42" grpId="0"/>
      <p:bldP spid="43" grpId="0"/>
      <p:bldP spid="45" grpId="0"/>
      <p:bldP spid="46" grpId="0"/>
      <p:bldP spid="47" grpId="0"/>
      <p:bldP spid="48" grpId="0"/>
      <p:bldP spid="49" grpId="0"/>
      <p:bldP spid="52" grpId="0"/>
      <p:bldP spid="53" grpId="0"/>
      <p:bldP spid="54"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093" y="889906"/>
            <a:ext cx="8319813" cy="461665"/>
          </a:xfrm>
          <a:prstGeom prst="rect">
            <a:avLst/>
          </a:prstGeom>
          <a:noFill/>
        </p:spPr>
        <p:txBody>
          <a:bodyPr wrap="square" rtlCol="0">
            <a:spAutoFit/>
          </a:bodyPr>
          <a:lstStyle/>
          <a:p>
            <a:pPr marL="342900" indent="-342900" algn="ctr"/>
            <a:r>
              <a:rPr lang="en-US" sz="2400" b="1" dirty="0">
                <a:solidFill>
                  <a:srgbClr val="7030A0"/>
                </a:solidFill>
              </a:rPr>
              <a:t>Other Student Comments/Reviews</a:t>
            </a:r>
          </a:p>
        </p:txBody>
      </p:sp>
      <p:sp>
        <p:nvSpPr>
          <p:cNvPr id="15" name="TextBox 14"/>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How am I as a teacher?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33</a:t>
            </a:fld>
            <a:endParaRPr lang="en-US"/>
          </a:p>
        </p:txBody>
      </p:sp>
      <p:sp>
        <p:nvSpPr>
          <p:cNvPr id="39" name="TextBox 38"/>
          <p:cNvSpPr txBox="1"/>
          <p:nvPr/>
        </p:nvSpPr>
        <p:spPr>
          <a:xfrm>
            <a:off x="379874" y="4502638"/>
            <a:ext cx="5734595" cy="369332"/>
          </a:xfrm>
          <a:prstGeom prst="rect">
            <a:avLst/>
          </a:prstGeom>
          <a:noFill/>
        </p:spPr>
        <p:txBody>
          <a:bodyPr wrap="square" rtlCol="0">
            <a:spAutoFit/>
          </a:bodyPr>
          <a:lstStyle/>
          <a:p>
            <a:pPr algn="ctr"/>
            <a:r>
              <a:rPr lang="en-US" dirty="0"/>
              <a:t>I told my boyfriend to never buy diamonds after this class.</a:t>
            </a:r>
          </a:p>
        </p:txBody>
      </p:sp>
      <p:sp>
        <p:nvSpPr>
          <p:cNvPr id="17" name="TextBox 16"/>
          <p:cNvSpPr txBox="1"/>
          <p:nvPr/>
        </p:nvSpPr>
        <p:spPr>
          <a:xfrm>
            <a:off x="1709465" y="1260300"/>
            <a:ext cx="5734595" cy="646331"/>
          </a:xfrm>
          <a:prstGeom prst="rect">
            <a:avLst/>
          </a:prstGeom>
          <a:noFill/>
        </p:spPr>
        <p:txBody>
          <a:bodyPr wrap="square" rtlCol="0">
            <a:spAutoFit/>
          </a:bodyPr>
          <a:lstStyle/>
          <a:p>
            <a:pPr algn="ctr"/>
            <a:r>
              <a:rPr lang="en-US" dirty="0"/>
              <a:t>Ken is the Walter White of FSU. His chemical knowledge is wasted in the classroom.</a:t>
            </a:r>
          </a:p>
        </p:txBody>
      </p:sp>
      <p:sp>
        <p:nvSpPr>
          <p:cNvPr id="18" name="TextBox 17"/>
          <p:cNvSpPr txBox="1"/>
          <p:nvPr/>
        </p:nvSpPr>
        <p:spPr>
          <a:xfrm>
            <a:off x="4576763" y="1928321"/>
            <a:ext cx="4567237" cy="369332"/>
          </a:xfrm>
          <a:prstGeom prst="rect">
            <a:avLst/>
          </a:prstGeom>
          <a:noFill/>
        </p:spPr>
        <p:txBody>
          <a:bodyPr wrap="square" rtlCol="0">
            <a:spAutoFit/>
          </a:bodyPr>
          <a:lstStyle/>
          <a:p>
            <a:pPr algn="ctr"/>
            <a:r>
              <a:rPr lang="en-US" dirty="0"/>
              <a:t>You cool. I am just bad at chem.</a:t>
            </a:r>
          </a:p>
        </p:txBody>
      </p:sp>
      <p:sp>
        <p:nvSpPr>
          <p:cNvPr id="19" name="TextBox 18"/>
          <p:cNvSpPr txBox="1"/>
          <p:nvPr/>
        </p:nvSpPr>
        <p:spPr>
          <a:xfrm>
            <a:off x="492033" y="1906780"/>
            <a:ext cx="3751942" cy="369332"/>
          </a:xfrm>
          <a:prstGeom prst="rect">
            <a:avLst/>
          </a:prstGeom>
          <a:noFill/>
        </p:spPr>
        <p:txBody>
          <a:bodyPr wrap="square" rtlCol="0">
            <a:spAutoFit/>
          </a:bodyPr>
          <a:lstStyle/>
          <a:p>
            <a:pPr algn="ctr"/>
            <a:r>
              <a:rPr lang="en-US" dirty="0"/>
              <a:t>You are straight </a:t>
            </a:r>
            <a:r>
              <a:rPr lang="en-US" dirty="0" err="1"/>
              <a:t>baller</a:t>
            </a:r>
            <a:r>
              <a:rPr lang="en-US" dirty="0"/>
              <a:t>.</a:t>
            </a:r>
          </a:p>
        </p:txBody>
      </p:sp>
      <p:sp>
        <p:nvSpPr>
          <p:cNvPr id="20" name="TextBox 19"/>
          <p:cNvSpPr txBox="1"/>
          <p:nvPr/>
        </p:nvSpPr>
        <p:spPr>
          <a:xfrm>
            <a:off x="1415346" y="2385752"/>
            <a:ext cx="6322833" cy="369332"/>
          </a:xfrm>
          <a:prstGeom prst="rect">
            <a:avLst/>
          </a:prstGeom>
          <a:noFill/>
        </p:spPr>
        <p:txBody>
          <a:bodyPr wrap="square" rtlCol="0">
            <a:spAutoFit/>
          </a:bodyPr>
          <a:lstStyle/>
          <a:p>
            <a:pPr algn="ctr"/>
            <a:r>
              <a:rPr lang="en-US" dirty="0"/>
              <a:t>I  laminated my notes so the tears can roll off when I study.</a:t>
            </a:r>
          </a:p>
        </p:txBody>
      </p:sp>
      <p:sp>
        <p:nvSpPr>
          <p:cNvPr id="23" name="TextBox 22"/>
          <p:cNvSpPr txBox="1"/>
          <p:nvPr/>
        </p:nvSpPr>
        <p:spPr>
          <a:xfrm>
            <a:off x="309766" y="2879235"/>
            <a:ext cx="4266997" cy="369332"/>
          </a:xfrm>
          <a:prstGeom prst="rect">
            <a:avLst/>
          </a:prstGeom>
          <a:noFill/>
        </p:spPr>
        <p:txBody>
          <a:bodyPr wrap="square" rtlCol="0">
            <a:spAutoFit/>
          </a:bodyPr>
          <a:lstStyle/>
          <a:p>
            <a:pPr algn="ctr"/>
            <a:r>
              <a:rPr lang="en-US" dirty="0"/>
              <a:t>Diamonds cause global warming.</a:t>
            </a:r>
          </a:p>
        </p:txBody>
      </p:sp>
      <p:sp>
        <p:nvSpPr>
          <p:cNvPr id="25" name="Rectangle 24"/>
          <p:cNvSpPr/>
          <p:nvPr/>
        </p:nvSpPr>
        <p:spPr>
          <a:xfrm>
            <a:off x="1031961" y="3653247"/>
            <a:ext cx="7053944" cy="646331"/>
          </a:xfrm>
          <a:prstGeom prst="rect">
            <a:avLst/>
          </a:prstGeom>
        </p:spPr>
        <p:txBody>
          <a:bodyPr wrap="square">
            <a:spAutoFit/>
          </a:bodyPr>
          <a:lstStyle/>
          <a:p>
            <a:r>
              <a:rPr lang="en-US" dirty="0"/>
              <a:t>Mr. Hanson was an awesome guy and very interesting to talk to but as a professor he has the slightest clue about what he's doing.</a:t>
            </a:r>
          </a:p>
        </p:txBody>
      </p:sp>
      <p:sp>
        <p:nvSpPr>
          <p:cNvPr id="28" name="Rectangle 27"/>
          <p:cNvSpPr/>
          <p:nvPr/>
        </p:nvSpPr>
        <p:spPr>
          <a:xfrm>
            <a:off x="4764083" y="2804333"/>
            <a:ext cx="4202117" cy="646331"/>
          </a:xfrm>
          <a:prstGeom prst="rect">
            <a:avLst/>
          </a:prstGeom>
        </p:spPr>
        <p:txBody>
          <a:bodyPr wrap="square">
            <a:spAutoFit/>
          </a:bodyPr>
          <a:lstStyle/>
          <a:p>
            <a:r>
              <a:rPr lang="en-US" dirty="0" smtClean="0"/>
              <a:t>Thank you for the real world advice like HF dissolves bone.</a:t>
            </a:r>
            <a:r>
              <a:rPr lang="en-US" dirty="0"/>
              <a:t> </a:t>
            </a:r>
          </a:p>
        </p:txBody>
      </p:sp>
      <p:sp>
        <p:nvSpPr>
          <p:cNvPr id="21" name="TextBox 20"/>
          <p:cNvSpPr txBox="1"/>
          <p:nvPr/>
        </p:nvSpPr>
        <p:spPr>
          <a:xfrm>
            <a:off x="3161174" y="5045670"/>
            <a:ext cx="5734595" cy="923330"/>
          </a:xfrm>
          <a:prstGeom prst="rect">
            <a:avLst/>
          </a:prstGeom>
          <a:noFill/>
        </p:spPr>
        <p:txBody>
          <a:bodyPr wrap="square" rtlCol="0">
            <a:spAutoFit/>
          </a:bodyPr>
          <a:lstStyle/>
          <a:p>
            <a:r>
              <a:rPr lang="en-US" dirty="0" smtClean="0"/>
              <a:t>The day after the lecture on diamonds I went home and told my girlfriend I would never buy her one, which made her cry. But at least I’m not wasting my money!</a:t>
            </a:r>
            <a:endParaRPr lang="en-US" dirty="0"/>
          </a:p>
        </p:txBody>
      </p:sp>
      <p:sp>
        <p:nvSpPr>
          <p:cNvPr id="26" name="TextBox 25"/>
          <p:cNvSpPr txBox="1"/>
          <p:nvPr/>
        </p:nvSpPr>
        <p:spPr>
          <a:xfrm>
            <a:off x="544974" y="6099770"/>
            <a:ext cx="5734595" cy="646331"/>
          </a:xfrm>
          <a:prstGeom prst="rect">
            <a:avLst/>
          </a:prstGeom>
          <a:noFill/>
        </p:spPr>
        <p:txBody>
          <a:bodyPr wrap="square" rtlCol="0">
            <a:spAutoFit/>
          </a:bodyPr>
          <a:lstStyle/>
          <a:p>
            <a:r>
              <a:rPr lang="en-US" dirty="0" smtClean="0"/>
              <a:t>Because of Dr. Hanson I told my boyfriend I wanted a ring from dinosaur bone instead of a diamond.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7" grpId="0"/>
      <p:bldP spid="18" grpId="0"/>
      <p:bldP spid="19" grpId="0"/>
      <p:bldP spid="20" grpId="0"/>
      <p:bldP spid="23" grpId="0"/>
      <p:bldP spid="25" grpId="0"/>
      <p:bldP spid="28" grpId="0"/>
      <p:bldP spid="21"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4500" y="0"/>
            <a:ext cx="8229600" cy="1143000"/>
          </a:xfrm>
          <a:prstGeom prst="rect">
            <a:avLst/>
          </a:prstGeom>
          <a:noFill/>
          <a:ln/>
        </p:spPr>
        <p:txBody>
          <a:bodyPr vert="horz" lIns="90488" tIns="44450" rIns="90488" bIns="4445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0" u="sng" strike="noStrike" kern="1200" cap="none" spc="0" normalizeH="0" baseline="0" noProof="0" dirty="0" smtClean="0">
                <a:ln>
                  <a:noFill/>
                </a:ln>
                <a:solidFill>
                  <a:schemeClr val="tx1"/>
                </a:solidFill>
                <a:effectLst/>
                <a:uLnTx/>
                <a:uFillTx/>
                <a:latin typeface="+mj-lt"/>
                <a:ea typeface="+mj-ea"/>
                <a:cs typeface="+mj-cs"/>
              </a:rPr>
              <a:t>Diamond Side Note</a:t>
            </a:r>
            <a:endParaRPr kumimoji="0" lang="en-US" alt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413697" name="Picture 1"/>
          <p:cNvPicPr>
            <a:picLocks noChangeAspect="1" noChangeArrowheads="1"/>
          </p:cNvPicPr>
          <p:nvPr/>
        </p:nvPicPr>
        <p:blipFill>
          <a:blip r:embed="rId2" cstate="print"/>
          <a:srcRect/>
          <a:stretch>
            <a:fillRect/>
          </a:stretch>
        </p:blipFill>
        <p:spPr bwMode="auto">
          <a:xfrm>
            <a:off x="339166" y="1781538"/>
            <a:ext cx="4188604" cy="817562"/>
          </a:xfrm>
          <a:prstGeom prst="rect">
            <a:avLst/>
          </a:prstGeom>
          <a:noFill/>
          <a:ln w="9525">
            <a:noFill/>
            <a:miter lim="800000"/>
            <a:headEnd/>
            <a:tailEnd/>
          </a:ln>
        </p:spPr>
      </p:pic>
      <p:pic>
        <p:nvPicPr>
          <p:cNvPr id="413698" name="Picture 2"/>
          <p:cNvPicPr>
            <a:picLocks noChangeAspect="1" noChangeArrowheads="1"/>
          </p:cNvPicPr>
          <p:nvPr/>
        </p:nvPicPr>
        <p:blipFill>
          <a:blip r:embed="rId3" cstate="print"/>
          <a:srcRect/>
          <a:stretch>
            <a:fillRect/>
          </a:stretch>
        </p:blipFill>
        <p:spPr bwMode="auto">
          <a:xfrm>
            <a:off x="4726209" y="1622185"/>
            <a:ext cx="4183061" cy="2146647"/>
          </a:xfrm>
          <a:prstGeom prst="rect">
            <a:avLst/>
          </a:prstGeom>
          <a:noFill/>
          <a:ln w="9525">
            <a:noFill/>
            <a:miter lim="800000"/>
            <a:headEnd/>
            <a:tailEnd/>
          </a:ln>
        </p:spPr>
      </p:pic>
      <p:sp>
        <p:nvSpPr>
          <p:cNvPr id="9" name="TextBox 8"/>
          <p:cNvSpPr txBox="1"/>
          <p:nvPr/>
        </p:nvSpPr>
        <p:spPr>
          <a:xfrm>
            <a:off x="935427" y="4592991"/>
            <a:ext cx="7252138" cy="1200329"/>
          </a:xfrm>
          <a:prstGeom prst="rect">
            <a:avLst/>
          </a:prstGeom>
          <a:noFill/>
        </p:spPr>
        <p:txBody>
          <a:bodyPr wrap="square" rtlCol="0">
            <a:spAutoFit/>
          </a:bodyPr>
          <a:lstStyle/>
          <a:p>
            <a:pPr algn="ctr"/>
            <a:r>
              <a:rPr lang="en-US" sz="3600" dirty="0" smtClean="0">
                <a:solidFill>
                  <a:srgbClr val="FF0000"/>
                </a:solidFill>
              </a:rPr>
              <a:t>What is the difference between synthetic and natural diamonds?</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2178445" y="131380"/>
          <a:ext cx="6096000" cy="6668813"/>
        </p:xfrm>
        <a:graphic>
          <a:graphicData uri="http://schemas.openxmlformats.org/drawingml/2006/table">
            <a:tbl>
              <a:tblPr firstRow="1" bandRow="1">
                <a:tableStyleId>{5C22544A-7EE6-4342-B048-85BDC9FD1C3A}</a:tableStyleId>
              </a:tblPr>
              <a:tblGrid>
                <a:gridCol w="3048000"/>
                <a:gridCol w="3048000"/>
              </a:tblGrid>
              <a:tr h="1054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“Natural” Diamond</a:t>
                      </a:r>
                      <a:endParaRPr lang="en-US" dirty="0"/>
                    </a:p>
                  </a:txBody>
                  <a:tcPr anchor="ctr"/>
                </a:tc>
                <a:tc>
                  <a:txBody>
                    <a:bodyPr/>
                    <a:lstStyle/>
                    <a:p>
                      <a:pPr algn="ctr"/>
                      <a:r>
                        <a:rPr lang="en-US" sz="1800" dirty="0" smtClean="0"/>
                        <a:t>Synthetic Diamond</a:t>
                      </a:r>
                    </a:p>
                    <a:p>
                      <a:pPr algn="ctr"/>
                      <a:r>
                        <a:rPr lang="en-US" sz="1800" dirty="0" smtClean="0"/>
                        <a:t>Man-made Diamond</a:t>
                      </a:r>
                    </a:p>
                    <a:p>
                      <a:pPr algn="ctr"/>
                      <a:r>
                        <a:rPr lang="en-US" sz="1800" dirty="0" smtClean="0"/>
                        <a:t>Lab Created Diamond</a:t>
                      </a:r>
                    </a:p>
                  </a:txBody>
                  <a:tcPr/>
                </a:tc>
              </a:tr>
              <a:tr h="444413">
                <a:tc>
                  <a:txBody>
                    <a:bodyPr/>
                    <a:lstStyle/>
                    <a:p>
                      <a:pPr algn="ctr"/>
                      <a:endParaRPr lang="en-US" baseline="0" dirty="0"/>
                    </a:p>
                  </a:txBody>
                  <a:tcPr anchor="ctr"/>
                </a:tc>
                <a:tc>
                  <a:txBody>
                    <a:bodyPr/>
                    <a:lstStyle/>
                    <a:p>
                      <a:pPr algn="ctr"/>
                      <a:endParaRPr lang="en-US" baseline="0" dirty="0"/>
                    </a:p>
                  </a:txBody>
                  <a:tcPr anchor="ctr"/>
                </a:tc>
              </a:tr>
              <a:tr h="444413">
                <a:tc>
                  <a:txBody>
                    <a:bodyPr/>
                    <a:lstStyle/>
                    <a:p>
                      <a:pPr algn="ctr"/>
                      <a:endParaRPr lang="en-US" baseline="-25000" dirty="0"/>
                    </a:p>
                  </a:txBody>
                  <a:tcPr anchor="ctr"/>
                </a:tc>
                <a:tc>
                  <a:txBody>
                    <a:bodyPr/>
                    <a:lstStyle/>
                    <a:p>
                      <a:pPr algn="ctr"/>
                      <a:endParaRPr lang="en-US" baseline="-25000" dirty="0"/>
                    </a:p>
                  </a:txBody>
                  <a:tcPr anchor="ctr"/>
                </a:tc>
              </a:tr>
              <a:tr h="1480409">
                <a:tc>
                  <a:txBody>
                    <a:bodyPr/>
                    <a:lstStyle/>
                    <a:p>
                      <a:pPr algn="ctr"/>
                      <a:endParaRPr lang="en-US" dirty="0"/>
                    </a:p>
                  </a:txBody>
                  <a:tcPr anchor="ctr"/>
                </a:tc>
                <a:tc>
                  <a:txBody>
                    <a:bodyPr/>
                    <a:lstStyle/>
                    <a:p>
                      <a:pPr algn="ctr"/>
                      <a:endParaRPr lang="en-US" dirty="0"/>
                    </a:p>
                  </a:txBody>
                  <a:tcPr anchor="ctr"/>
                </a:tc>
              </a:tr>
              <a:tr h="442818">
                <a:tc>
                  <a:txBody>
                    <a:bodyPr/>
                    <a:lstStyle/>
                    <a:p>
                      <a:pPr algn="ctr"/>
                      <a:endParaRPr lang="en-US" dirty="0"/>
                    </a:p>
                  </a:txBody>
                  <a:tcPr anchor="ctr"/>
                </a:tc>
                <a:tc>
                  <a:txBody>
                    <a:bodyPr/>
                    <a:lstStyle/>
                    <a:p>
                      <a:pPr algn="ctr"/>
                      <a:endParaRPr lang="en-US" dirty="0"/>
                    </a:p>
                  </a:txBody>
                  <a:tcPr anchor="ctr"/>
                </a:tc>
              </a:tr>
              <a:tr h="428978">
                <a:tc>
                  <a:txBody>
                    <a:bodyPr/>
                    <a:lstStyle/>
                    <a:p>
                      <a:pPr algn="ctr"/>
                      <a:endParaRPr lang="en-US" dirty="0"/>
                    </a:p>
                  </a:txBody>
                  <a:tcPr anchor="ctr"/>
                </a:tc>
                <a:tc>
                  <a:txBody>
                    <a:bodyPr/>
                    <a:lstStyle/>
                    <a:p>
                      <a:pPr algn="ctr"/>
                      <a:endParaRPr lang="en-US" dirty="0"/>
                    </a:p>
                  </a:txBody>
                  <a:tcPr anchor="ctr"/>
                </a:tc>
              </a:tr>
              <a:tr h="5267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468554">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369133">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r>
              <a:tr h="577683">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r h="431309">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r>
            </a:tbl>
          </a:graphicData>
        </a:graphic>
      </p:graphicFrame>
      <p:pic>
        <p:nvPicPr>
          <p:cNvPr id="2" name="Picture 4" descr="http://upload.wikimedia.org/wikipedia/commons/2/22/Diamond_Cubic-F_lattice_animation.gif"/>
          <p:cNvPicPr>
            <a:picLocks noChangeAspect="1" noChangeArrowheads="1" noCrop="1"/>
          </p:cNvPicPr>
          <p:nvPr/>
        </p:nvPicPr>
        <p:blipFill>
          <a:blip r:embed="rId3" cstate="print"/>
          <a:srcRect/>
          <a:stretch>
            <a:fillRect/>
          </a:stretch>
        </p:blipFill>
        <p:spPr bwMode="auto">
          <a:xfrm>
            <a:off x="3044120" y="2110574"/>
            <a:ext cx="1403703" cy="1381422"/>
          </a:xfrm>
          <a:prstGeom prst="rect">
            <a:avLst/>
          </a:prstGeom>
          <a:noFill/>
        </p:spPr>
      </p:pic>
      <p:sp>
        <p:nvSpPr>
          <p:cNvPr id="6" name="TextBox 5"/>
          <p:cNvSpPr txBox="1"/>
          <p:nvPr/>
        </p:nvSpPr>
        <p:spPr>
          <a:xfrm>
            <a:off x="508983" y="4519134"/>
            <a:ext cx="1655762" cy="369332"/>
          </a:xfrm>
          <a:prstGeom prst="rect">
            <a:avLst/>
          </a:prstGeom>
          <a:noFill/>
        </p:spPr>
        <p:txBody>
          <a:bodyPr wrap="square" rtlCol="0">
            <a:spAutoFit/>
          </a:bodyPr>
          <a:lstStyle/>
          <a:p>
            <a:r>
              <a:rPr lang="en-US" dirty="0" smtClean="0"/>
              <a:t>Size (flawless)</a:t>
            </a:r>
            <a:endParaRPr lang="en-US" dirty="0"/>
          </a:p>
        </p:txBody>
      </p:sp>
      <p:sp>
        <p:nvSpPr>
          <p:cNvPr id="8" name="TextBox 7"/>
          <p:cNvSpPr txBox="1"/>
          <p:nvPr/>
        </p:nvSpPr>
        <p:spPr>
          <a:xfrm>
            <a:off x="501633" y="4981214"/>
            <a:ext cx="1535289" cy="369332"/>
          </a:xfrm>
          <a:prstGeom prst="rect">
            <a:avLst/>
          </a:prstGeom>
          <a:noFill/>
        </p:spPr>
        <p:txBody>
          <a:bodyPr wrap="square" rtlCol="0">
            <a:spAutoFit/>
          </a:bodyPr>
          <a:lstStyle/>
          <a:p>
            <a:r>
              <a:rPr lang="en-US" dirty="0" smtClean="0"/>
              <a:t>Cost</a:t>
            </a:r>
            <a:endParaRPr lang="en-US" dirty="0"/>
          </a:p>
        </p:txBody>
      </p:sp>
      <p:sp>
        <p:nvSpPr>
          <p:cNvPr id="9" name="TextBox 8"/>
          <p:cNvSpPr txBox="1"/>
          <p:nvPr/>
        </p:nvSpPr>
        <p:spPr>
          <a:xfrm>
            <a:off x="485348" y="5412301"/>
            <a:ext cx="1837441" cy="369332"/>
          </a:xfrm>
          <a:prstGeom prst="rect">
            <a:avLst/>
          </a:prstGeom>
          <a:noFill/>
        </p:spPr>
        <p:txBody>
          <a:bodyPr wrap="square" rtlCol="0">
            <a:spAutoFit/>
          </a:bodyPr>
          <a:lstStyle/>
          <a:p>
            <a:r>
              <a:rPr lang="en-US" dirty="0" smtClean="0"/>
              <a:t>Resale (</a:t>
            </a:r>
            <a:r>
              <a:rPr lang="en-US" dirty="0" err="1" smtClean="0"/>
              <a:t>mv</a:t>
            </a:r>
            <a:r>
              <a:rPr lang="en-US" dirty="0" smtClean="0"/>
              <a:t>)</a:t>
            </a:r>
            <a:endParaRPr lang="en-US" dirty="0"/>
          </a:p>
        </p:txBody>
      </p:sp>
      <p:sp>
        <p:nvSpPr>
          <p:cNvPr id="10" name="TextBox 9"/>
          <p:cNvSpPr txBox="1"/>
          <p:nvPr/>
        </p:nvSpPr>
        <p:spPr>
          <a:xfrm>
            <a:off x="508987" y="1741399"/>
            <a:ext cx="1964266" cy="369332"/>
          </a:xfrm>
          <a:prstGeom prst="rect">
            <a:avLst/>
          </a:prstGeom>
          <a:noFill/>
        </p:spPr>
        <p:txBody>
          <a:bodyPr wrap="square" rtlCol="0">
            <a:spAutoFit/>
          </a:bodyPr>
          <a:lstStyle/>
          <a:p>
            <a:pPr algn="just"/>
            <a:r>
              <a:rPr lang="en-US" dirty="0" smtClean="0"/>
              <a:t>Composition</a:t>
            </a:r>
            <a:endParaRPr lang="en-US" dirty="0"/>
          </a:p>
        </p:txBody>
      </p:sp>
      <p:sp>
        <p:nvSpPr>
          <p:cNvPr id="11" name="TextBox 10"/>
          <p:cNvSpPr txBox="1"/>
          <p:nvPr/>
        </p:nvSpPr>
        <p:spPr>
          <a:xfrm>
            <a:off x="507275" y="4036367"/>
            <a:ext cx="1964266" cy="369332"/>
          </a:xfrm>
          <a:prstGeom prst="rect">
            <a:avLst/>
          </a:prstGeom>
          <a:noFill/>
        </p:spPr>
        <p:txBody>
          <a:bodyPr wrap="square" rtlCol="0">
            <a:spAutoFit/>
          </a:bodyPr>
          <a:lstStyle/>
          <a:p>
            <a:r>
              <a:rPr lang="en-US" dirty="0" smtClean="0"/>
              <a:t>Properties</a:t>
            </a:r>
            <a:endParaRPr lang="en-US" dirty="0"/>
          </a:p>
        </p:txBody>
      </p:sp>
      <p:sp>
        <p:nvSpPr>
          <p:cNvPr id="12" name="TextBox 11"/>
          <p:cNvSpPr txBox="1"/>
          <p:nvPr/>
        </p:nvSpPr>
        <p:spPr>
          <a:xfrm>
            <a:off x="519215" y="2674060"/>
            <a:ext cx="1964266" cy="369332"/>
          </a:xfrm>
          <a:prstGeom prst="rect">
            <a:avLst/>
          </a:prstGeom>
          <a:noFill/>
        </p:spPr>
        <p:txBody>
          <a:bodyPr wrap="square" rtlCol="0">
            <a:spAutoFit/>
          </a:bodyPr>
          <a:lstStyle/>
          <a:p>
            <a:r>
              <a:rPr lang="en-US" dirty="0" smtClean="0"/>
              <a:t>Structure</a:t>
            </a:r>
            <a:endParaRPr lang="en-US" dirty="0"/>
          </a:p>
        </p:txBody>
      </p:sp>
      <p:pic>
        <p:nvPicPr>
          <p:cNvPr id="14" name="Picture 4" descr="http://upload.wikimedia.org/wikipedia/commons/2/22/Diamond_Cubic-F_lattice_animation.gif"/>
          <p:cNvPicPr>
            <a:picLocks noChangeAspect="1" noChangeArrowheads="1" noCrop="1"/>
          </p:cNvPicPr>
          <p:nvPr/>
        </p:nvPicPr>
        <p:blipFill>
          <a:blip r:embed="rId3" cstate="print"/>
          <a:srcRect/>
          <a:stretch>
            <a:fillRect/>
          </a:stretch>
        </p:blipFill>
        <p:spPr bwMode="auto">
          <a:xfrm>
            <a:off x="6063897" y="2116218"/>
            <a:ext cx="1403703" cy="1381422"/>
          </a:xfrm>
          <a:prstGeom prst="rect">
            <a:avLst/>
          </a:prstGeom>
          <a:noFill/>
        </p:spPr>
      </p:pic>
      <p:sp>
        <p:nvSpPr>
          <p:cNvPr id="15" name="TextBox 14"/>
          <p:cNvSpPr txBox="1"/>
          <p:nvPr/>
        </p:nvSpPr>
        <p:spPr>
          <a:xfrm>
            <a:off x="519215" y="1250332"/>
            <a:ext cx="1964266" cy="369332"/>
          </a:xfrm>
          <a:prstGeom prst="rect">
            <a:avLst/>
          </a:prstGeom>
          <a:noFill/>
        </p:spPr>
        <p:txBody>
          <a:bodyPr wrap="square" rtlCol="0">
            <a:spAutoFit/>
          </a:bodyPr>
          <a:lstStyle/>
          <a:p>
            <a:pPr algn="just"/>
            <a:r>
              <a:rPr lang="en-US" dirty="0" smtClean="0"/>
              <a:t>Synthesis</a:t>
            </a:r>
            <a:endParaRPr lang="en-US" dirty="0"/>
          </a:p>
        </p:txBody>
      </p:sp>
      <p:sp>
        <p:nvSpPr>
          <p:cNvPr id="16" name="TextBox 15"/>
          <p:cNvSpPr txBox="1"/>
          <p:nvPr/>
        </p:nvSpPr>
        <p:spPr>
          <a:xfrm>
            <a:off x="507926" y="3590455"/>
            <a:ext cx="1964266" cy="369332"/>
          </a:xfrm>
          <a:prstGeom prst="rect">
            <a:avLst/>
          </a:prstGeom>
          <a:noFill/>
        </p:spPr>
        <p:txBody>
          <a:bodyPr wrap="square" rtlCol="0">
            <a:spAutoFit/>
          </a:bodyPr>
          <a:lstStyle/>
          <a:p>
            <a:r>
              <a:rPr lang="en-US" dirty="0" smtClean="0"/>
              <a:t>X-ray pattern</a:t>
            </a:r>
            <a:endParaRPr lang="en-US" dirty="0"/>
          </a:p>
        </p:txBody>
      </p:sp>
      <p:sp>
        <p:nvSpPr>
          <p:cNvPr id="17" name="TextBox 16"/>
          <p:cNvSpPr txBox="1"/>
          <p:nvPr/>
        </p:nvSpPr>
        <p:spPr>
          <a:xfrm>
            <a:off x="484992" y="5896765"/>
            <a:ext cx="2009851" cy="369332"/>
          </a:xfrm>
          <a:prstGeom prst="rect">
            <a:avLst/>
          </a:prstGeom>
          <a:noFill/>
        </p:spPr>
        <p:txBody>
          <a:bodyPr wrap="square" rtlCol="0">
            <a:spAutoFit/>
          </a:bodyPr>
          <a:lstStyle/>
          <a:p>
            <a:r>
              <a:rPr lang="en-US" dirty="0" smtClean="0"/>
              <a:t>Production Staff</a:t>
            </a:r>
            <a:endParaRPr lang="en-US" dirty="0"/>
          </a:p>
        </p:txBody>
      </p:sp>
      <p:sp>
        <p:nvSpPr>
          <p:cNvPr id="18" name="Rectangle 17"/>
          <p:cNvSpPr/>
          <p:nvPr/>
        </p:nvSpPr>
        <p:spPr>
          <a:xfrm>
            <a:off x="2424167" y="1246201"/>
            <a:ext cx="2557174" cy="369332"/>
          </a:xfrm>
          <a:prstGeom prst="rect">
            <a:avLst/>
          </a:prstGeom>
        </p:spPr>
        <p:txBody>
          <a:bodyPr wrap="none">
            <a:spAutoFit/>
          </a:bodyPr>
          <a:lstStyle/>
          <a:p>
            <a:pPr algn="ctr"/>
            <a:r>
              <a:rPr lang="en-US" dirty="0" smtClean="0"/>
              <a:t>Geological Pressure-Time</a:t>
            </a:r>
            <a:endParaRPr lang="en-US" dirty="0"/>
          </a:p>
        </p:txBody>
      </p:sp>
      <p:sp>
        <p:nvSpPr>
          <p:cNvPr id="19" name="Rectangle 18"/>
          <p:cNvSpPr/>
          <p:nvPr/>
        </p:nvSpPr>
        <p:spPr>
          <a:xfrm>
            <a:off x="5605988" y="1246201"/>
            <a:ext cx="2289538" cy="369332"/>
          </a:xfrm>
          <a:prstGeom prst="rect">
            <a:avLst/>
          </a:prstGeom>
        </p:spPr>
        <p:txBody>
          <a:bodyPr wrap="none">
            <a:spAutoFit/>
          </a:bodyPr>
          <a:lstStyle/>
          <a:p>
            <a:pPr algn="ctr"/>
            <a:r>
              <a:rPr lang="en-US" dirty="0" smtClean="0"/>
              <a:t>Anvil + Hydraulic Press</a:t>
            </a:r>
            <a:endParaRPr lang="en-US" dirty="0"/>
          </a:p>
        </p:txBody>
      </p:sp>
      <p:sp>
        <p:nvSpPr>
          <p:cNvPr id="20" name="Rectangle 19"/>
          <p:cNvSpPr/>
          <p:nvPr/>
        </p:nvSpPr>
        <p:spPr>
          <a:xfrm>
            <a:off x="3508632" y="1697756"/>
            <a:ext cx="388248" cy="369332"/>
          </a:xfrm>
          <a:prstGeom prst="rect">
            <a:avLst/>
          </a:prstGeom>
        </p:spPr>
        <p:txBody>
          <a:bodyPr wrap="none">
            <a:spAutoFit/>
          </a:bodyPr>
          <a:lstStyle/>
          <a:p>
            <a:pPr algn="ctr"/>
            <a:r>
              <a:rPr lang="en-US" dirty="0" err="1" smtClean="0">
                <a:solidFill>
                  <a:schemeClr val="dk1"/>
                </a:solidFill>
              </a:rPr>
              <a:t>C</a:t>
            </a:r>
            <a:r>
              <a:rPr lang="en-US" baseline="-25000" dirty="0" err="1" smtClean="0">
                <a:solidFill>
                  <a:schemeClr val="dk1"/>
                </a:solidFill>
              </a:rPr>
              <a:t>n</a:t>
            </a:r>
            <a:endParaRPr lang="en-US" baseline="-25000" dirty="0"/>
          </a:p>
        </p:txBody>
      </p:sp>
      <p:sp>
        <p:nvSpPr>
          <p:cNvPr id="21" name="Rectangle 20"/>
          <p:cNvSpPr/>
          <p:nvPr/>
        </p:nvSpPr>
        <p:spPr>
          <a:xfrm>
            <a:off x="6562275" y="1692112"/>
            <a:ext cx="388248" cy="369332"/>
          </a:xfrm>
          <a:prstGeom prst="rect">
            <a:avLst/>
          </a:prstGeom>
        </p:spPr>
        <p:txBody>
          <a:bodyPr wrap="none">
            <a:spAutoFit/>
          </a:bodyPr>
          <a:lstStyle/>
          <a:p>
            <a:pPr algn="ctr"/>
            <a:r>
              <a:rPr lang="en-US" dirty="0" err="1" smtClean="0">
                <a:solidFill>
                  <a:schemeClr val="dk1"/>
                </a:solidFill>
              </a:rPr>
              <a:t>C</a:t>
            </a:r>
            <a:r>
              <a:rPr lang="en-US" baseline="-25000" dirty="0" err="1" smtClean="0">
                <a:solidFill>
                  <a:schemeClr val="dk1"/>
                </a:solidFill>
              </a:rPr>
              <a:t>n</a:t>
            </a:r>
            <a:endParaRPr lang="en-US" baseline="-25000" dirty="0"/>
          </a:p>
        </p:txBody>
      </p:sp>
      <p:sp>
        <p:nvSpPr>
          <p:cNvPr id="22" name="Rectangle 21"/>
          <p:cNvSpPr/>
          <p:nvPr/>
        </p:nvSpPr>
        <p:spPr>
          <a:xfrm>
            <a:off x="4876339" y="3616867"/>
            <a:ext cx="700833" cy="369332"/>
          </a:xfrm>
          <a:prstGeom prst="rect">
            <a:avLst/>
          </a:prstGeom>
        </p:spPr>
        <p:txBody>
          <a:bodyPr wrap="none">
            <a:spAutoFit/>
          </a:bodyPr>
          <a:lstStyle/>
          <a:p>
            <a:pPr algn="ctr"/>
            <a:r>
              <a:rPr lang="en-US" dirty="0" smtClean="0"/>
              <a:t>Same</a:t>
            </a:r>
            <a:endParaRPr lang="en-US" dirty="0"/>
          </a:p>
        </p:txBody>
      </p:sp>
      <p:sp>
        <p:nvSpPr>
          <p:cNvPr id="23" name="Rectangle 22"/>
          <p:cNvSpPr/>
          <p:nvPr/>
        </p:nvSpPr>
        <p:spPr>
          <a:xfrm>
            <a:off x="4870693" y="4051492"/>
            <a:ext cx="700833" cy="369332"/>
          </a:xfrm>
          <a:prstGeom prst="rect">
            <a:avLst/>
          </a:prstGeom>
        </p:spPr>
        <p:txBody>
          <a:bodyPr wrap="none">
            <a:spAutoFit/>
          </a:bodyPr>
          <a:lstStyle/>
          <a:p>
            <a:pPr algn="ctr"/>
            <a:r>
              <a:rPr lang="en-US" dirty="0" smtClean="0"/>
              <a:t>Same</a:t>
            </a:r>
            <a:endParaRPr lang="en-US" dirty="0"/>
          </a:p>
        </p:txBody>
      </p:sp>
      <p:sp>
        <p:nvSpPr>
          <p:cNvPr id="24" name="Rectangle 23"/>
          <p:cNvSpPr/>
          <p:nvPr/>
        </p:nvSpPr>
        <p:spPr>
          <a:xfrm>
            <a:off x="2968419" y="4531268"/>
            <a:ext cx="1468671" cy="369332"/>
          </a:xfrm>
          <a:prstGeom prst="rect">
            <a:avLst/>
          </a:prstGeom>
        </p:spPr>
        <p:txBody>
          <a:bodyPr wrap="none">
            <a:spAutoFit/>
          </a:bodyPr>
          <a:lstStyle/>
          <a:p>
            <a:pPr algn="ctr">
              <a:defRPr/>
            </a:pPr>
            <a:r>
              <a:rPr lang="en-US" dirty="0" smtClean="0">
                <a:solidFill>
                  <a:schemeClr val="dk1"/>
                </a:solidFill>
              </a:rPr>
              <a:t>~20 g (100 ct)</a:t>
            </a:r>
            <a:endParaRPr lang="en-US" dirty="0"/>
          </a:p>
        </p:txBody>
      </p:sp>
      <p:sp>
        <p:nvSpPr>
          <p:cNvPr id="25" name="Rectangle 24"/>
          <p:cNvSpPr/>
          <p:nvPr/>
        </p:nvSpPr>
        <p:spPr>
          <a:xfrm>
            <a:off x="6133439" y="4531267"/>
            <a:ext cx="1234633" cy="369332"/>
          </a:xfrm>
          <a:prstGeom prst="rect">
            <a:avLst/>
          </a:prstGeom>
        </p:spPr>
        <p:txBody>
          <a:bodyPr wrap="none">
            <a:spAutoFit/>
          </a:bodyPr>
          <a:lstStyle/>
          <a:p>
            <a:pPr algn="ctr">
              <a:defRPr/>
            </a:pPr>
            <a:r>
              <a:rPr lang="en-US" dirty="0" smtClean="0">
                <a:solidFill>
                  <a:schemeClr val="dk1"/>
                </a:solidFill>
              </a:rPr>
              <a:t>~2 g (10 ct)</a:t>
            </a:r>
            <a:endParaRPr lang="en-US" dirty="0"/>
          </a:p>
        </p:txBody>
      </p:sp>
      <p:sp>
        <p:nvSpPr>
          <p:cNvPr id="26" name="Rectangle 25"/>
          <p:cNvSpPr/>
          <p:nvPr/>
        </p:nvSpPr>
        <p:spPr>
          <a:xfrm>
            <a:off x="6206857" y="5024286"/>
            <a:ext cx="1087797" cy="369332"/>
          </a:xfrm>
          <a:prstGeom prst="rect">
            <a:avLst/>
          </a:prstGeom>
        </p:spPr>
        <p:txBody>
          <a:bodyPr wrap="none">
            <a:spAutoFit/>
          </a:bodyPr>
          <a:lstStyle/>
          <a:p>
            <a:pPr algn="ctr">
              <a:defRPr/>
            </a:pPr>
            <a:r>
              <a:rPr lang="en-US" dirty="0" smtClean="0"/>
              <a:t>$4,000/ct</a:t>
            </a:r>
            <a:endParaRPr lang="en-US" dirty="0"/>
          </a:p>
        </p:txBody>
      </p:sp>
      <p:sp>
        <p:nvSpPr>
          <p:cNvPr id="27" name="Rectangle 26"/>
          <p:cNvSpPr/>
          <p:nvPr/>
        </p:nvSpPr>
        <p:spPr>
          <a:xfrm>
            <a:off x="3100347" y="5027979"/>
            <a:ext cx="1204817" cy="369332"/>
          </a:xfrm>
          <a:prstGeom prst="rect">
            <a:avLst/>
          </a:prstGeom>
        </p:spPr>
        <p:txBody>
          <a:bodyPr wrap="none">
            <a:spAutoFit/>
          </a:bodyPr>
          <a:lstStyle/>
          <a:p>
            <a:pPr algn="ctr"/>
            <a:r>
              <a:rPr lang="en-US" dirty="0" smtClean="0"/>
              <a:t>$10,000/ct</a:t>
            </a:r>
            <a:endParaRPr lang="en-US" dirty="0"/>
          </a:p>
        </p:txBody>
      </p:sp>
      <p:sp>
        <p:nvSpPr>
          <p:cNvPr id="28" name="Rectangle 27"/>
          <p:cNvSpPr/>
          <p:nvPr/>
        </p:nvSpPr>
        <p:spPr>
          <a:xfrm>
            <a:off x="3422137" y="5403745"/>
            <a:ext cx="583813" cy="369332"/>
          </a:xfrm>
          <a:prstGeom prst="rect">
            <a:avLst/>
          </a:prstGeom>
        </p:spPr>
        <p:txBody>
          <a:bodyPr wrap="none">
            <a:spAutoFit/>
          </a:bodyPr>
          <a:lstStyle/>
          <a:p>
            <a:pPr algn="ctr"/>
            <a:r>
              <a:rPr lang="en-US" dirty="0" smtClean="0"/>
              <a:t>35%</a:t>
            </a:r>
            <a:endParaRPr lang="en-US" dirty="0"/>
          </a:p>
        </p:txBody>
      </p:sp>
      <p:sp>
        <p:nvSpPr>
          <p:cNvPr id="29" name="Rectangle 28"/>
          <p:cNvSpPr/>
          <p:nvPr/>
        </p:nvSpPr>
        <p:spPr>
          <a:xfrm>
            <a:off x="6317853" y="5392456"/>
            <a:ext cx="888385" cy="369332"/>
          </a:xfrm>
          <a:prstGeom prst="rect">
            <a:avLst/>
          </a:prstGeom>
        </p:spPr>
        <p:txBody>
          <a:bodyPr wrap="none">
            <a:spAutoFit/>
          </a:bodyPr>
          <a:lstStyle/>
          <a:p>
            <a:pPr algn="ctr">
              <a:defRPr/>
            </a:pPr>
            <a:r>
              <a:rPr lang="en-US" dirty="0" smtClean="0"/>
              <a:t>35-80%</a:t>
            </a:r>
          </a:p>
        </p:txBody>
      </p:sp>
      <p:sp>
        <p:nvSpPr>
          <p:cNvPr id="30" name="Rectangle 29"/>
          <p:cNvSpPr/>
          <p:nvPr/>
        </p:nvSpPr>
        <p:spPr>
          <a:xfrm>
            <a:off x="5153379" y="5769246"/>
            <a:ext cx="3189111" cy="646331"/>
          </a:xfrm>
          <a:prstGeom prst="rect">
            <a:avLst/>
          </a:prstGeom>
        </p:spPr>
        <p:txBody>
          <a:bodyPr wrap="square">
            <a:spAutoFit/>
          </a:bodyPr>
          <a:lstStyle/>
          <a:p>
            <a:pPr algn="ctr">
              <a:defRPr/>
            </a:pPr>
            <a:r>
              <a:rPr lang="en-US" dirty="0" smtClean="0"/>
              <a:t>B.S. and M.S. Chemists </a:t>
            </a:r>
          </a:p>
          <a:p>
            <a:pPr algn="ctr">
              <a:defRPr/>
            </a:pPr>
            <a:r>
              <a:rPr lang="en-US" dirty="0" smtClean="0"/>
              <a:t>and Engineers</a:t>
            </a:r>
            <a:endParaRPr lang="en-US" dirty="0"/>
          </a:p>
        </p:txBody>
      </p:sp>
      <p:sp>
        <p:nvSpPr>
          <p:cNvPr id="31" name="Rectangle 30"/>
          <p:cNvSpPr/>
          <p:nvPr/>
        </p:nvSpPr>
        <p:spPr>
          <a:xfrm>
            <a:off x="3065173" y="5865704"/>
            <a:ext cx="1252587" cy="369332"/>
          </a:xfrm>
          <a:prstGeom prst="rect">
            <a:avLst/>
          </a:prstGeom>
        </p:spPr>
        <p:txBody>
          <a:bodyPr wrap="none">
            <a:spAutoFit/>
          </a:bodyPr>
          <a:lstStyle/>
          <a:p>
            <a:pPr algn="ctr"/>
            <a:r>
              <a:rPr lang="en-US" dirty="0" smtClean="0"/>
              <a:t>Slave Labor</a:t>
            </a:r>
            <a:endParaRPr lang="en-US" dirty="0"/>
          </a:p>
        </p:txBody>
      </p:sp>
      <p:sp>
        <p:nvSpPr>
          <p:cNvPr id="32" name="Rectangle 31"/>
          <p:cNvSpPr/>
          <p:nvPr/>
        </p:nvSpPr>
        <p:spPr>
          <a:xfrm>
            <a:off x="5075521" y="6394078"/>
            <a:ext cx="301686" cy="369332"/>
          </a:xfrm>
          <a:prstGeom prst="rect">
            <a:avLst/>
          </a:prstGeom>
        </p:spPr>
        <p:txBody>
          <a:bodyPr wrap="none">
            <a:spAutoFit/>
          </a:bodyPr>
          <a:lstStyle/>
          <a:p>
            <a:pPr algn="ctr"/>
            <a:r>
              <a:rPr lang="en-US" dirty="0" smtClean="0"/>
              <a:t>0</a:t>
            </a:r>
            <a:endParaRPr lang="en-US" dirty="0"/>
          </a:p>
        </p:txBody>
      </p:sp>
      <p:sp>
        <p:nvSpPr>
          <p:cNvPr id="33" name="TextBox 32"/>
          <p:cNvSpPr txBox="1"/>
          <p:nvPr/>
        </p:nvSpPr>
        <p:spPr>
          <a:xfrm>
            <a:off x="475658" y="6265724"/>
            <a:ext cx="2015298" cy="646331"/>
          </a:xfrm>
          <a:prstGeom prst="rect">
            <a:avLst/>
          </a:prstGeom>
          <a:noFill/>
        </p:spPr>
        <p:txBody>
          <a:bodyPr wrap="square" rtlCol="0">
            <a:spAutoFit/>
          </a:bodyPr>
          <a:lstStyle/>
          <a:p>
            <a:r>
              <a:rPr lang="en-US" dirty="0" smtClean="0"/>
              <a:t>Value added to your relationship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 name="Content Placeholder 2"/>
          <p:cNvSpPr txBox="1">
            <a:spLocks/>
          </p:cNvSpPr>
          <p:nvPr/>
        </p:nvSpPr>
        <p:spPr>
          <a:xfrm>
            <a:off x="288795" y="1162181"/>
            <a:ext cx="4571003" cy="54737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PowerPoint slides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Applied examples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Lots of imagery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Conceptual</a:t>
            </a:r>
            <a:r>
              <a:rPr kumimoji="0" lang="en-US" sz="2800" b="0" i="0" u="none" strike="noStrike" kern="1200" cap="none" spc="0" normalizeH="0" noProof="0" dirty="0">
                <a:ln>
                  <a:noFill/>
                </a:ln>
                <a:solidFill>
                  <a:schemeClr val="tx1"/>
                </a:solidFill>
                <a:effectLst/>
                <a:uLnTx/>
                <a:uFillTx/>
                <a:latin typeface="+mn-lt"/>
                <a:ea typeface="+mn-ea"/>
                <a:cs typeface="+mn-cs"/>
              </a:rPr>
              <a:t> content</a:t>
            </a:r>
          </a:p>
          <a:p>
            <a:pPr marL="800100" lvl="1" indent="-342900">
              <a:spcBef>
                <a:spcPct val="20000"/>
              </a:spcBef>
              <a:buFont typeface="Wingdings" pitchFamily="2" charset="2"/>
              <a:buChar char="q"/>
            </a:pPr>
            <a:r>
              <a:rPr lang="en-US" sz="2000" noProof="0" dirty="0"/>
              <a:t>What the graphs mean</a:t>
            </a:r>
          </a:p>
          <a:p>
            <a:pPr marL="800100" lvl="1" indent="-342900">
              <a:spcBef>
                <a:spcPct val="20000"/>
              </a:spcBef>
              <a:buFont typeface="Wingdings" pitchFamily="2" charset="2"/>
              <a:buChar char="q"/>
            </a:pPr>
            <a:r>
              <a:rPr kumimoji="0" lang="en-US" sz="2000" b="0" i="0" u="none" strike="noStrike" kern="1200" cap="none" spc="0" normalizeH="0" baseline="0" dirty="0" smtClean="0">
                <a:ln>
                  <a:noFill/>
                </a:ln>
                <a:solidFill>
                  <a:schemeClr val="tx1"/>
                </a:solidFill>
                <a:effectLst/>
                <a:uLnTx/>
                <a:uFillTx/>
                <a:latin typeface="+mn-lt"/>
                <a:ea typeface="+mn-ea"/>
                <a:cs typeface="+mn-cs"/>
              </a:rPr>
              <a:t>How the techniques</a:t>
            </a:r>
            <a:r>
              <a:rPr kumimoji="0" lang="en-US" sz="2000" b="0" i="0" u="none" strike="noStrike" kern="1200" cap="none" spc="0" normalizeH="0" dirty="0" smtClean="0">
                <a:ln>
                  <a:noFill/>
                </a:ln>
                <a:solidFill>
                  <a:schemeClr val="tx1"/>
                </a:solidFill>
                <a:effectLst/>
                <a:uLnTx/>
                <a:uFillTx/>
                <a:latin typeface="+mn-lt"/>
                <a:ea typeface="+mn-ea"/>
                <a:cs typeface="+mn-cs"/>
              </a:rPr>
              <a:t> work</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800" dirty="0" smtClean="0"/>
              <a:t>Slow </a:t>
            </a:r>
            <a:r>
              <a:rPr lang="en-US" sz="2800" dirty="0"/>
              <a:t>Down</a:t>
            </a:r>
          </a:p>
          <a:p>
            <a:pPr marL="800100" lvl="1" indent="-342900">
              <a:spcBef>
                <a:spcPct val="20000"/>
              </a:spcBef>
              <a:buFont typeface="Wingdings" pitchFamily="2" charset="2"/>
              <a:buChar char="q"/>
            </a:pPr>
            <a:r>
              <a:rPr lang="en-US" sz="2000" dirty="0"/>
              <a:t>Take breaks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4896301" y="3657600"/>
            <a:ext cx="4123101" cy="1569660"/>
          </a:xfrm>
          <a:prstGeom prst="rect">
            <a:avLst/>
          </a:prstGeom>
          <a:noFill/>
        </p:spPr>
        <p:txBody>
          <a:bodyPr wrap="square" rtlCol="0">
            <a:spAutoFit/>
          </a:bodyPr>
          <a:lstStyle/>
          <a:p>
            <a:r>
              <a:rPr lang="en-US" sz="2400" dirty="0"/>
              <a:t>“This is the first science class I’ve had where I feel like what I’ve learned will stay with me past completing my exams.”</a:t>
            </a:r>
          </a:p>
        </p:txBody>
      </p:sp>
      <p:sp>
        <p:nvSpPr>
          <p:cNvPr id="9" name="TextBox 8"/>
          <p:cNvSpPr txBox="1"/>
          <p:nvPr/>
        </p:nvSpPr>
        <p:spPr>
          <a:xfrm>
            <a:off x="4859798" y="2040099"/>
            <a:ext cx="3718152" cy="1200329"/>
          </a:xfrm>
          <a:prstGeom prst="rect">
            <a:avLst/>
          </a:prstGeom>
          <a:noFill/>
        </p:spPr>
        <p:txBody>
          <a:bodyPr wrap="square" rtlCol="0">
            <a:spAutoFit/>
          </a:bodyPr>
          <a:lstStyle/>
          <a:p>
            <a:r>
              <a:rPr lang="en-US" sz="2400" dirty="0"/>
              <a:t>“After this class I actually feel like I could explain concepts with confidence.”</a:t>
            </a:r>
          </a:p>
        </p:txBody>
      </p:sp>
      <p:sp>
        <p:nvSpPr>
          <p:cNvPr id="10" name="TextBox 9"/>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a:t>Plan for this Class</a:t>
            </a:r>
          </a:p>
        </p:txBody>
      </p:sp>
      <p:sp>
        <p:nvSpPr>
          <p:cNvPr id="11" name="TextBox 10"/>
          <p:cNvSpPr txBox="1"/>
          <p:nvPr/>
        </p:nvSpPr>
        <p:spPr>
          <a:xfrm>
            <a:off x="4501606" y="1398968"/>
            <a:ext cx="3118394" cy="584775"/>
          </a:xfrm>
          <a:prstGeom prst="rect">
            <a:avLst/>
          </a:prstGeom>
          <a:noFill/>
        </p:spPr>
        <p:txBody>
          <a:bodyPr wrap="square" rtlCol="0">
            <a:spAutoFit/>
          </a:bodyPr>
          <a:lstStyle/>
          <a:p>
            <a:r>
              <a:rPr lang="en-US" sz="3200" dirty="0">
                <a:solidFill>
                  <a:srgbClr val="0000FF"/>
                </a:solidFill>
              </a:rPr>
              <a:t>My 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139213" y="1090245"/>
            <a:ext cx="6795724" cy="4349262"/>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Syllabus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8" name="Oval 7"/>
          <p:cNvSpPr/>
          <p:nvPr/>
        </p:nvSpPr>
        <p:spPr>
          <a:xfrm>
            <a:off x="2279668" y="2391511"/>
            <a:ext cx="2925377" cy="292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Course Content: Techniques?</a:t>
            </a:r>
          </a:p>
        </p:txBody>
      </p:sp>
      <p:sp>
        <p:nvSpPr>
          <p:cNvPr id="4" name="Slide Number Placeholder 3"/>
          <p:cNvSpPr>
            <a:spLocks noGrp="1"/>
          </p:cNvSpPr>
          <p:nvPr>
            <p:ph type="sldNum" sz="quarter" idx="12"/>
          </p:nvPr>
        </p:nvSpPr>
        <p:spPr/>
        <p:txBody>
          <a:bodyPr/>
          <a:lstStyle/>
          <a:p>
            <a:fld id="{C306B510-9EFE-40F6-9759-0796E16A2C2F}" type="slidenum">
              <a:rPr lang="en-US" smtClean="0"/>
              <a:pPr/>
              <a:t>38</a:t>
            </a:fld>
            <a:endParaRPr lang="en-US"/>
          </a:p>
        </p:txBody>
      </p:sp>
      <p:sp>
        <p:nvSpPr>
          <p:cNvPr id="5" name="Rectangle 1"/>
          <p:cNvSpPr>
            <a:spLocks noChangeArrowheads="1"/>
          </p:cNvSpPr>
          <p:nvPr/>
        </p:nvSpPr>
        <p:spPr bwMode="auto">
          <a:xfrm>
            <a:off x="406401" y="1804312"/>
            <a:ext cx="111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Optical</a:t>
            </a:r>
          </a:p>
        </p:txBody>
      </p:sp>
      <p:sp>
        <p:nvSpPr>
          <p:cNvPr id="6" name="Left Brace 5"/>
          <p:cNvSpPr/>
          <p:nvPr/>
        </p:nvSpPr>
        <p:spPr>
          <a:xfrm>
            <a:off x="1371600" y="1193800"/>
            <a:ext cx="419100" cy="15621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714500" y="1162050"/>
            <a:ext cx="2085956" cy="1631216"/>
          </a:xfrm>
          <a:prstGeom prst="rect">
            <a:avLst/>
          </a:prstGeom>
          <a:noFill/>
        </p:spPr>
        <p:txBody>
          <a:bodyPr wrap="none" rtlCol="0">
            <a:spAutoFit/>
          </a:bodyPr>
          <a:lstStyle/>
          <a:p>
            <a:r>
              <a:rPr lang="en-US" sz="2000" dirty="0" smtClean="0"/>
              <a:t>Absorption</a:t>
            </a:r>
          </a:p>
          <a:p>
            <a:r>
              <a:rPr lang="en-US" sz="2000" dirty="0" smtClean="0"/>
              <a:t>Circular </a:t>
            </a:r>
            <a:r>
              <a:rPr lang="en-US" sz="2000" dirty="0" err="1" smtClean="0"/>
              <a:t>Dichroism</a:t>
            </a:r>
            <a:endParaRPr lang="en-US" sz="2000" dirty="0" smtClean="0"/>
          </a:p>
          <a:p>
            <a:r>
              <a:rPr lang="en-US" sz="2000" dirty="0" smtClean="0"/>
              <a:t>Fluorescence</a:t>
            </a:r>
          </a:p>
          <a:p>
            <a:r>
              <a:rPr lang="en-US" sz="2000" dirty="0" smtClean="0"/>
              <a:t>Time-resolved</a:t>
            </a:r>
          </a:p>
          <a:p>
            <a:r>
              <a:rPr lang="en-US" sz="2000" dirty="0" smtClean="0"/>
              <a:t>Quantum yield</a:t>
            </a:r>
            <a:endParaRPr lang="en-US" sz="2000" dirty="0"/>
          </a:p>
        </p:txBody>
      </p:sp>
      <p:sp>
        <p:nvSpPr>
          <p:cNvPr id="8" name="Rectangle 1"/>
          <p:cNvSpPr>
            <a:spLocks noChangeArrowheads="1"/>
          </p:cNvSpPr>
          <p:nvPr/>
        </p:nvSpPr>
        <p:spPr bwMode="auto">
          <a:xfrm>
            <a:off x="203200" y="3315612"/>
            <a:ext cx="12446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Magnetic</a:t>
            </a:r>
          </a:p>
        </p:txBody>
      </p:sp>
      <p:sp>
        <p:nvSpPr>
          <p:cNvPr id="10" name="Left Brace 9"/>
          <p:cNvSpPr/>
          <p:nvPr/>
        </p:nvSpPr>
        <p:spPr>
          <a:xfrm>
            <a:off x="1371600" y="3060700"/>
            <a:ext cx="419100" cy="939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714500" y="3028950"/>
            <a:ext cx="862737" cy="1015663"/>
          </a:xfrm>
          <a:prstGeom prst="rect">
            <a:avLst/>
          </a:prstGeom>
          <a:noFill/>
        </p:spPr>
        <p:txBody>
          <a:bodyPr wrap="none" rtlCol="0">
            <a:spAutoFit/>
          </a:bodyPr>
          <a:lstStyle/>
          <a:p>
            <a:r>
              <a:rPr lang="en-US" sz="2000" dirty="0" smtClean="0"/>
              <a:t>EPR</a:t>
            </a:r>
          </a:p>
          <a:p>
            <a:r>
              <a:rPr lang="en-US" sz="2000" dirty="0" smtClean="0"/>
              <a:t>SQUID</a:t>
            </a:r>
          </a:p>
          <a:p>
            <a:r>
              <a:rPr lang="en-US" sz="2000" dirty="0" smtClean="0"/>
              <a:t>NMR</a:t>
            </a:r>
            <a:endParaRPr lang="en-US" sz="2000" dirty="0"/>
          </a:p>
        </p:txBody>
      </p:sp>
      <p:sp>
        <p:nvSpPr>
          <p:cNvPr id="12" name="Rectangle 1"/>
          <p:cNvSpPr>
            <a:spLocks noChangeArrowheads="1"/>
          </p:cNvSpPr>
          <p:nvPr/>
        </p:nvSpPr>
        <p:spPr bwMode="auto">
          <a:xfrm>
            <a:off x="114300" y="4865012"/>
            <a:ext cx="13335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Diffraction</a:t>
            </a:r>
          </a:p>
        </p:txBody>
      </p:sp>
      <p:sp>
        <p:nvSpPr>
          <p:cNvPr id="13" name="Left Brace 12"/>
          <p:cNvSpPr/>
          <p:nvPr/>
        </p:nvSpPr>
        <p:spPr>
          <a:xfrm>
            <a:off x="1371600" y="4483100"/>
            <a:ext cx="419100" cy="16129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714500" y="4451350"/>
            <a:ext cx="1050993" cy="1631216"/>
          </a:xfrm>
          <a:prstGeom prst="rect">
            <a:avLst/>
          </a:prstGeom>
          <a:noFill/>
        </p:spPr>
        <p:txBody>
          <a:bodyPr wrap="none" rtlCol="0">
            <a:spAutoFit/>
          </a:bodyPr>
          <a:lstStyle/>
          <a:p>
            <a:r>
              <a:rPr lang="en-US" sz="2000" dirty="0" smtClean="0"/>
              <a:t>XRD</a:t>
            </a:r>
          </a:p>
          <a:p>
            <a:r>
              <a:rPr lang="en-US" sz="2000" dirty="0" err="1" smtClean="0"/>
              <a:t>pXRD</a:t>
            </a:r>
            <a:endParaRPr lang="en-US" sz="2000" dirty="0" smtClean="0"/>
          </a:p>
          <a:p>
            <a:r>
              <a:rPr lang="en-US" sz="2000" dirty="0" smtClean="0"/>
              <a:t>XRF</a:t>
            </a:r>
          </a:p>
          <a:p>
            <a:r>
              <a:rPr lang="en-US" sz="2000" dirty="0" smtClean="0"/>
              <a:t>neutron</a:t>
            </a:r>
          </a:p>
          <a:p>
            <a:r>
              <a:rPr lang="en-US" sz="2000" dirty="0" smtClean="0"/>
              <a:t>electron</a:t>
            </a:r>
          </a:p>
        </p:txBody>
      </p:sp>
      <p:sp>
        <p:nvSpPr>
          <p:cNvPr id="15" name="Rectangle 1"/>
          <p:cNvSpPr>
            <a:spLocks noChangeArrowheads="1"/>
          </p:cNvSpPr>
          <p:nvPr/>
        </p:nvSpPr>
        <p:spPr bwMode="auto">
          <a:xfrm>
            <a:off x="4635500" y="1842412"/>
            <a:ext cx="13335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Surfaces</a:t>
            </a:r>
          </a:p>
        </p:txBody>
      </p:sp>
      <p:sp>
        <p:nvSpPr>
          <p:cNvPr id="16" name="Left Brace 15"/>
          <p:cNvSpPr/>
          <p:nvPr/>
        </p:nvSpPr>
        <p:spPr>
          <a:xfrm>
            <a:off x="5867400" y="1473200"/>
            <a:ext cx="419100" cy="11811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172200" y="1416050"/>
            <a:ext cx="671979" cy="1323439"/>
          </a:xfrm>
          <a:prstGeom prst="rect">
            <a:avLst/>
          </a:prstGeom>
          <a:noFill/>
        </p:spPr>
        <p:txBody>
          <a:bodyPr wrap="none" rtlCol="0">
            <a:spAutoFit/>
          </a:bodyPr>
          <a:lstStyle/>
          <a:p>
            <a:r>
              <a:rPr lang="en-US" sz="2000" dirty="0" smtClean="0"/>
              <a:t>AFM</a:t>
            </a:r>
          </a:p>
          <a:p>
            <a:r>
              <a:rPr lang="en-US" sz="2000" dirty="0" smtClean="0"/>
              <a:t>SEM</a:t>
            </a:r>
          </a:p>
          <a:p>
            <a:r>
              <a:rPr lang="en-US" sz="2000" dirty="0" smtClean="0"/>
              <a:t>STM</a:t>
            </a:r>
          </a:p>
          <a:p>
            <a:r>
              <a:rPr lang="en-US" sz="2000" dirty="0" smtClean="0"/>
              <a:t>TEM</a:t>
            </a:r>
            <a:endParaRPr lang="en-US" sz="2000" dirty="0"/>
          </a:p>
        </p:txBody>
      </p:sp>
      <p:sp>
        <p:nvSpPr>
          <p:cNvPr id="18" name="Rectangle 1"/>
          <p:cNvSpPr>
            <a:spLocks noChangeArrowheads="1"/>
          </p:cNvSpPr>
          <p:nvPr/>
        </p:nvSpPr>
        <p:spPr bwMode="auto">
          <a:xfrm>
            <a:off x="4851400" y="3404512"/>
            <a:ext cx="13335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EChem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Left Brace 18"/>
          <p:cNvSpPr/>
          <p:nvPr/>
        </p:nvSpPr>
        <p:spPr>
          <a:xfrm>
            <a:off x="5892800" y="3035300"/>
            <a:ext cx="419100" cy="11811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172200" y="2978150"/>
            <a:ext cx="1373774" cy="1323439"/>
          </a:xfrm>
          <a:prstGeom prst="rect">
            <a:avLst/>
          </a:prstGeom>
          <a:noFill/>
        </p:spPr>
        <p:txBody>
          <a:bodyPr wrap="none" rtlCol="0">
            <a:spAutoFit/>
          </a:bodyPr>
          <a:lstStyle/>
          <a:p>
            <a:r>
              <a:rPr lang="en-US" sz="2000" dirty="0" smtClean="0"/>
              <a:t>CV</a:t>
            </a:r>
          </a:p>
          <a:p>
            <a:r>
              <a:rPr lang="en-US" sz="2000" dirty="0" smtClean="0"/>
              <a:t>DPV</a:t>
            </a:r>
          </a:p>
          <a:p>
            <a:r>
              <a:rPr lang="en-US" sz="2000" dirty="0" err="1" smtClean="0"/>
              <a:t>SpecEchem</a:t>
            </a:r>
            <a:endParaRPr lang="en-US" sz="2000" dirty="0" smtClean="0"/>
          </a:p>
          <a:p>
            <a:r>
              <a:rPr lang="en-US" sz="2000" dirty="0" smtClean="0"/>
              <a:t>EIS</a:t>
            </a:r>
            <a:endParaRPr lang="en-US" sz="2000" dirty="0"/>
          </a:p>
        </p:txBody>
      </p:sp>
      <p:sp>
        <p:nvSpPr>
          <p:cNvPr id="21" name="Rectangle 1"/>
          <p:cNvSpPr>
            <a:spLocks noChangeArrowheads="1"/>
          </p:cNvSpPr>
          <p:nvPr/>
        </p:nvSpPr>
        <p:spPr bwMode="auto">
          <a:xfrm>
            <a:off x="4965700" y="5106312"/>
            <a:ext cx="133350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a:t>
            </a:r>
          </a:p>
        </p:txBody>
      </p:sp>
      <p:sp>
        <p:nvSpPr>
          <p:cNvPr id="22" name="Left Brace 21"/>
          <p:cNvSpPr/>
          <p:nvPr/>
        </p:nvSpPr>
        <p:spPr>
          <a:xfrm>
            <a:off x="5842000" y="4686300"/>
            <a:ext cx="419100" cy="1244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146800" y="4641850"/>
            <a:ext cx="1798890" cy="1323439"/>
          </a:xfrm>
          <a:prstGeom prst="rect">
            <a:avLst/>
          </a:prstGeom>
          <a:noFill/>
        </p:spPr>
        <p:txBody>
          <a:bodyPr wrap="none" rtlCol="0">
            <a:spAutoFit/>
          </a:bodyPr>
          <a:lstStyle/>
          <a:p>
            <a:r>
              <a:rPr lang="en-US" sz="2000" dirty="0" smtClean="0"/>
              <a:t>TGA</a:t>
            </a:r>
          </a:p>
          <a:p>
            <a:r>
              <a:rPr lang="en-US" sz="2000" dirty="0" smtClean="0"/>
              <a:t>DSC</a:t>
            </a:r>
          </a:p>
          <a:p>
            <a:r>
              <a:rPr lang="en-US" sz="2000" dirty="0" smtClean="0"/>
              <a:t>DLS</a:t>
            </a:r>
          </a:p>
          <a:p>
            <a:r>
              <a:rPr lang="en-US" sz="2000" dirty="0" smtClean="0"/>
              <a:t>BET Mossbauer</a:t>
            </a:r>
            <a:endParaRPr lang="en-US" sz="2000" dirty="0"/>
          </a:p>
        </p:txBody>
      </p:sp>
      <p:grpSp>
        <p:nvGrpSpPr>
          <p:cNvPr id="27" name="Group 26"/>
          <p:cNvGrpSpPr/>
          <p:nvPr/>
        </p:nvGrpSpPr>
        <p:grpSpPr>
          <a:xfrm>
            <a:off x="1790700" y="4464050"/>
            <a:ext cx="762000" cy="1555750"/>
            <a:chOff x="4114800" y="1517650"/>
            <a:chExt cx="762000" cy="762000"/>
          </a:xfrm>
        </p:grpSpPr>
        <p:cxnSp>
          <p:nvCxnSpPr>
            <p:cNvPr id="25" name="Straight Connector 24"/>
            <p:cNvCxnSpPr/>
            <p:nvPr/>
          </p:nvCxnSpPr>
          <p:spPr>
            <a:xfrm>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700337" y="4686300"/>
            <a:ext cx="2428875" cy="923330"/>
          </a:xfrm>
          <a:prstGeom prst="rect">
            <a:avLst/>
          </a:prstGeom>
          <a:noFill/>
        </p:spPr>
        <p:txBody>
          <a:bodyPr wrap="square" rtlCol="0">
            <a:spAutoFit/>
          </a:bodyPr>
          <a:lstStyle/>
          <a:p>
            <a:r>
              <a:rPr lang="en-US" dirty="0" smtClean="0">
                <a:solidFill>
                  <a:srgbClr val="FF0000"/>
                </a:solidFill>
              </a:rPr>
              <a:t>Solid State (</a:t>
            </a:r>
            <a:r>
              <a:rPr lang="en-US" dirty="0" err="1" smtClean="0">
                <a:solidFill>
                  <a:srgbClr val="FF0000"/>
                </a:solidFill>
              </a:rPr>
              <a:t>Latturner</a:t>
            </a:r>
            <a:r>
              <a:rPr lang="en-US" dirty="0" smtClean="0">
                <a:solidFill>
                  <a:srgbClr val="FF0000"/>
                </a:solidFill>
              </a:rPr>
              <a:t>)</a:t>
            </a:r>
          </a:p>
          <a:p>
            <a:endParaRPr lang="en-US" dirty="0" smtClean="0">
              <a:solidFill>
                <a:srgbClr val="FF0000"/>
              </a:solidFill>
            </a:endParaRPr>
          </a:p>
          <a:p>
            <a:r>
              <a:rPr lang="en-US" dirty="0" smtClean="0">
                <a:solidFill>
                  <a:srgbClr val="FF0000"/>
                </a:solidFill>
              </a:rPr>
              <a:t>Materials(</a:t>
            </a:r>
            <a:r>
              <a:rPr lang="en-US" dirty="0" err="1" smtClean="0">
                <a:solidFill>
                  <a:srgbClr val="FF0000"/>
                </a:solidFill>
              </a:rPr>
              <a:t>Shatruk</a:t>
            </a:r>
            <a:r>
              <a:rPr lang="en-US" dirty="0" smtClean="0">
                <a:solidFill>
                  <a:srgbClr val="FF0000"/>
                </a:solidFill>
              </a:rPr>
              <a:t>)</a:t>
            </a:r>
            <a:endParaRPr lang="en-US" dirty="0">
              <a:solidFill>
                <a:srgbClr val="FF0000"/>
              </a:solidFill>
            </a:endParaRPr>
          </a:p>
        </p:txBody>
      </p:sp>
      <p:grpSp>
        <p:nvGrpSpPr>
          <p:cNvPr id="29" name="Group 28"/>
          <p:cNvGrpSpPr/>
          <p:nvPr/>
        </p:nvGrpSpPr>
        <p:grpSpPr>
          <a:xfrm>
            <a:off x="1806575" y="3149600"/>
            <a:ext cx="555625" cy="774700"/>
            <a:chOff x="4114800" y="1517650"/>
            <a:chExt cx="762000" cy="762000"/>
          </a:xfrm>
        </p:grpSpPr>
        <p:cxnSp>
          <p:nvCxnSpPr>
            <p:cNvPr id="30" name="Straight Connector 29"/>
            <p:cNvCxnSpPr/>
            <p:nvPr/>
          </p:nvCxnSpPr>
          <p:spPr>
            <a:xfrm>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654300" y="3022600"/>
            <a:ext cx="2451100" cy="923330"/>
          </a:xfrm>
          <a:prstGeom prst="rect">
            <a:avLst/>
          </a:prstGeom>
          <a:noFill/>
        </p:spPr>
        <p:txBody>
          <a:bodyPr wrap="square" rtlCol="0">
            <a:spAutoFit/>
          </a:bodyPr>
          <a:lstStyle/>
          <a:p>
            <a:r>
              <a:rPr lang="en-US" dirty="0" err="1" smtClean="0">
                <a:solidFill>
                  <a:srgbClr val="FF0000"/>
                </a:solidFill>
              </a:rPr>
              <a:t>Magnitism</a:t>
            </a:r>
            <a:r>
              <a:rPr lang="en-US" dirty="0" smtClean="0">
                <a:solidFill>
                  <a:srgbClr val="FF0000"/>
                </a:solidFill>
              </a:rPr>
              <a:t> (</a:t>
            </a:r>
            <a:r>
              <a:rPr lang="en-US" dirty="0" err="1" smtClean="0">
                <a:solidFill>
                  <a:srgbClr val="FF0000"/>
                </a:solidFill>
              </a:rPr>
              <a:t>Shatruk</a:t>
            </a:r>
            <a:r>
              <a:rPr lang="en-US" dirty="0" smtClean="0">
                <a:solidFill>
                  <a:srgbClr val="FF0000"/>
                </a:solidFill>
              </a:rPr>
              <a:t>)</a:t>
            </a:r>
          </a:p>
          <a:p>
            <a:r>
              <a:rPr lang="en-US" dirty="0" smtClean="0">
                <a:solidFill>
                  <a:srgbClr val="FF0000"/>
                </a:solidFill>
              </a:rPr>
              <a:t>NMR (</a:t>
            </a:r>
            <a:r>
              <a:rPr lang="en-US" dirty="0" err="1" smtClean="0">
                <a:solidFill>
                  <a:srgbClr val="FF0000"/>
                </a:solidFill>
              </a:rPr>
              <a:t>Hu</a:t>
            </a:r>
            <a:r>
              <a:rPr lang="en-US" dirty="0" smtClean="0">
                <a:solidFill>
                  <a:srgbClr val="FF0000"/>
                </a:solidFill>
              </a:rPr>
              <a:t>)</a:t>
            </a:r>
          </a:p>
          <a:p>
            <a:r>
              <a:rPr lang="en-US" dirty="0" smtClean="0">
                <a:solidFill>
                  <a:srgbClr val="FF0000"/>
                </a:solidFill>
              </a:rPr>
              <a:t>EPR (</a:t>
            </a:r>
            <a:r>
              <a:rPr lang="en-US" dirty="0" err="1" smtClean="0">
                <a:solidFill>
                  <a:srgbClr val="FF0000"/>
                </a:solidFill>
              </a:rPr>
              <a:t>Dalal</a:t>
            </a:r>
            <a:r>
              <a:rPr lang="en-US" dirty="0" smtClean="0">
                <a:solidFill>
                  <a:srgbClr val="FF0000"/>
                </a:solidFill>
              </a:rPr>
              <a:t>)</a:t>
            </a:r>
            <a:endParaRPr lang="en-US" dirty="0">
              <a:solidFill>
                <a:srgbClr val="FF0000"/>
              </a:solidFill>
            </a:endParaRPr>
          </a:p>
        </p:txBody>
      </p:sp>
      <p:sp>
        <p:nvSpPr>
          <p:cNvPr id="33" name="TextBox 32"/>
          <p:cNvSpPr txBox="1"/>
          <p:nvPr/>
        </p:nvSpPr>
        <p:spPr>
          <a:xfrm>
            <a:off x="6845300" y="1695450"/>
            <a:ext cx="2451100" cy="646331"/>
          </a:xfrm>
          <a:prstGeom prst="rect">
            <a:avLst/>
          </a:prstGeom>
          <a:noFill/>
        </p:spPr>
        <p:txBody>
          <a:bodyPr wrap="square" rtlCol="0">
            <a:spAutoFit/>
          </a:bodyPr>
          <a:lstStyle/>
          <a:p>
            <a:r>
              <a:rPr lang="en-US" dirty="0" err="1" smtClean="0">
                <a:solidFill>
                  <a:srgbClr val="FF0000"/>
                </a:solidFill>
              </a:rPr>
              <a:t>Pchem</a:t>
            </a:r>
            <a:r>
              <a:rPr lang="en-US" dirty="0" smtClean="0">
                <a:solidFill>
                  <a:srgbClr val="FF0000"/>
                </a:solidFill>
              </a:rPr>
              <a:t> Methods (</a:t>
            </a:r>
            <a:r>
              <a:rPr lang="en-US" dirty="0" err="1" smtClean="0">
                <a:solidFill>
                  <a:srgbClr val="FF0000"/>
                </a:solidFill>
              </a:rPr>
              <a:t>Nienhaus</a:t>
            </a:r>
            <a:r>
              <a:rPr lang="en-US" dirty="0" smtClean="0">
                <a:solidFill>
                  <a:srgbClr val="FF0000"/>
                </a:solidFill>
              </a:rPr>
              <a:t>)</a:t>
            </a:r>
          </a:p>
        </p:txBody>
      </p:sp>
      <p:grpSp>
        <p:nvGrpSpPr>
          <p:cNvPr id="34" name="Group 33"/>
          <p:cNvGrpSpPr/>
          <p:nvPr/>
        </p:nvGrpSpPr>
        <p:grpSpPr>
          <a:xfrm>
            <a:off x="6226175" y="1517650"/>
            <a:ext cx="555625" cy="1098550"/>
            <a:chOff x="4114800" y="1517650"/>
            <a:chExt cx="762000" cy="762000"/>
          </a:xfrm>
        </p:grpSpPr>
        <p:cxnSp>
          <p:nvCxnSpPr>
            <p:cNvPr id="35" name="Straight Connector 34"/>
            <p:cNvCxnSpPr/>
            <p:nvPr/>
          </p:nvCxnSpPr>
          <p:spPr>
            <a:xfrm>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14800" y="1517650"/>
              <a:ext cx="7620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Course Content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183297" name="Picture 1"/>
          <p:cNvPicPr>
            <a:picLocks noChangeAspect="1" noChangeArrowheads="1"/>
          </p:cNvPicPr>
          <p:nvPr/>
        </p:nvPicPr>
        <p:blipFill>
          <a:blip r:embed="rId2" cstate="print"/>
          <a:srcRect/>
          <a:stretch>
            <a:fillRect/>
          </a:stretch>
        </p:blipFill>
        <p:spPr bwMode="auto">
          <a:xfrm>
            <a:off x="174625" y="920750"/>
            <a:ext cx="8724900" cy="54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Inorganic Chemistry</a:t>
            </a:r>
          </a:p>
        </p:txBody>
      </p:sp>
      <p:pic>
        <p:nvPicPr>
          <p:cNvPr id="59394" name="Picture 2" descr="1141405"/>
          <p:cNvPicPr>
            <a:picLocks noChangeAspect="1" noChangeArrowheads="1"/>
          </p:cNvPicPr>
          <p:nvPr/>
        </p:nvPicPr>
        <p:blipFill>
          <a:blip r:embed="rId2" cstate="print"/>
          <a:srcRect/>
          <a:stretch>
            <a:fillRect/>
          </a:stretch>
        </p:blipFill>
        <p:spPr bwMode="auto">
          <a:xfrm>
            <a:off x="277495" y="1061720"/>
            <a:ext cx="1764665" cy="1764665"/>
          </a:xfrm>
          <a:prstGeom prst="rect">
            <a:avLst/>
          </a:prstGeom>
          <a:noFill/>
        </p:spPr>
      </p:pic>
      <p:sp>
        <p:nvSpPr>
          <p:cNvPr id="6" name="TextBox 5"/>
          <p:cNvSpPr txBox="1"/>
          <p:nvPr/>
        </p:nvSpPr>
        <p:spPr>
          <a:xfrm>
            <a:off x="2184400" y="1087120"/>
            <a:ext cx="5303520" cy="369332"/>
          </a:xfrm>
          <a:prstGeom prst="rect">
            <a:avLst/>
          </a:prstGeom>
          <a:noFill/>
        </p:spPr>
        <p:txBody>
          <a:bodyPr wrap="square" rtlCol="0">
            <a:spAutoFit/>
          </a:bodyPr>
          <a:lstStyle/>
          <a:p>
            <a:r>
              <a:rPr lang="en-US" dirty="0" err="1" smtClean="0"/>
              <a:t>Huheey</a:t>
            </a:r>
            <a:r>
              <a:rPr lang="en-US" dirty="0" smtClean="0"/>
              <a:t>, </a:t>
            </a:r>
            <a:r>
              <a:rPr lang="en-US" dirty="0" err="1" smtClean="0"/>
              <a:t>Keiter</a:t>
            </a:r>
            <a:r>
              <a:rPr lang="en-US" dirty="0" smtClean="0"/>
              <a:t> and </a:t>
            </a:r>
            <a:r>
              <a:rPr lang="en-US" dirty="0" err="1" smtClean="0"/>
              <a:t>Keiter</a:t>
            </a:r>
            <a:r>
              <a:rPr lang="en-US" dirty="0" smtClean="0"/>
              <a:t> </a:t>
            </a:r>
            <a:r>
              <a:rPr lang="en-US" i="1" dirty="0" smtClean="0"/>
              <a:t>Inorganic Chemistry, 4</a:t>
            </a:r>
            <a:r>
              <a:rPr lang="en-US" i="1" baseline="30000" dirty="0" smtClean="0"/>
              <a:t>th</a:t>
            </a:r>
            <a:r>
              <a:rPr lang="en-US" i="1" dirty="0" smtClean="0"/>
              <a:t> ed.</a:t>
            </a:r>
            <a:endParaRPr lang="en-US" i="1" dirty="0"/>
          </a:p>
        </p:txBody>
      </p:sp>
      <p:pic>
        <p:nvPicPr>
          <p:cNvPr id="60418" name="Picture 2"/>
          <p:cNvPicPr>
            <a:picLocks noChangeAspect="1" noChangeArrowheads="1"/>
          </p:cNvPicPr>
          <p:nvPr/>
        </p:nvPicPr>
        <p:blipFill>
          <a:blip r:embed="rId3" cstate="print"/>
          <a:srcRect/>
          <a:stretch>
            <a:fillRect/>
          </a:stretch>
        </p:blipFill>
        <p:spPr bwMode="auto">
          <a:xfrm>
            <a:off x="2434590" y="1744663"/>
            <a:ext cx="5876200" cy="1059497"/>
          </a:xfrm>
          <a:prstGeom prst="rect">
            <a:avLst/>
          </a:prstGeom>
          <a:noFill/>
          <a:ln w="9525">
            <a:noFill/>
            <a:miter lim="800000"/>
            <a:headEnd/>
            <a:tailEnd/>
          </a:ln>
        </p:spPr>
      </p:pic>
      <p:cxnSp>
        <p:nvCxnSpPr>
          <p:cNvPr id="9" name="Straight Connector 8"/>
          <p:cNvCxnSpPr/>
          <p:nvPr/>
        </p:nvCxnSpPr>
        <p:spPr>
          <a:xfrm>
            <a:off x="5102352" y="2143760"/>
            <a:ext cx="3178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09520" y="2346960"/>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0419" name="Picture 3"/>
          <p:cNvPicPr>
            <a:picLocks noChangeAspect="1" noChangeArrowheads="1"/>
          </p:cNvPicPr>
          <p:nvPr/>
        </p:nvPicPr>
        <p:blipFill>
          <a:blip r:embed="rId4" cstate="print"/>
          <a:srcRect/>
          <a:stretch>
            <a:fillRect/>
          </a:stretch>
        </p:blipFill>
        <p:spPr bwMode="auto">
          <a:xfrm>
            <a:off x="523240" y="2943859"/>
            <a:ext cx="7777480" cy="919157"/>
          </a:xfrm>
          <a:prstGeom prst="rect">
            <a:avLst/>
          </a:prstGeom>
          <a:noFill/>
          <a:ln w="9525">
            <a:noFill/>
            <a:miter lim="800000"/>
            <a:headEnd/>
            <a:tailEnd/>
          </a:ln>
        </p:spPr>
      </p:pic>
      <p:cxnSp>
        <p:nvCxnSpPr>
          <p:cNvPr id="13" name="Straight Connector 12"/>
          <p:cNvCxnSpPr/>
          <p:nvPr/>
        </p:nvCxnSpPr>
        <p:spPr>
          <a:xfrm>
            <a:off x="4612640" y="3261360"/>
            <a:ext cx="252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0420" name="Picture 4"/>
          <p:cNvPicPr>
            <a:picLocks noChangeAspect="1" noChangeArrowheads="1"/>
          </p:cNvPicPr>
          <p:nvPr/>
        </p:nvPicPr>
        <p:blipFill>
          <a:blip r:embed="rId5" cstate="print"/>
          <a:srcRect/>
          <a:stretch>
            <a:fillRect/>
          </a:stretch>
        </p:blipFill>
        <p:spPr bwMode="auto">
          <a:xfrm>
            <a:off x="2526983" y="4199890"/>
            <a:ext cx="5722937" cy="813772"/>
          </a:xfrm>
          <a:prstGeom prst="rect">
            <a:avLst/>
          </a:prstGeom>
          <a:noFill/>
          <a:ln w="9525">
            <a:noFill/>
            <a:miter lim="800000"/>
            <a:headEnd/>
            <a:tailEnd/>
          </a:ln>
        </p:spPr>
      </p:pic>
      <p:cxnSp>
        <p:nvCxnSpPr>
          <p:cNvPr id="16" name="Straight Connector 15"/>
          <p:cNvCxnSpPr/>
          <p:nvPr/>
        </p:nvCxnSpPr>
        <p:spPr>
          <a:xfrm>
            <a:off x="2834640" y="4409440"/>
            <a:ext cx="5344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0421" name="Picture 5"/>
          <p:cNvPicPr>
            <a:picLocks noChangeAspect="1" noChangeArrowheads="1"/>
          </p:cNvPicPr>
          <p:nvPr/>
        </p:nvPicPr>
        <p:blipFill>
          <a:blip r:embed="rId6" cstate="print"/>
          <a:srcRect/>
          <a:stretch>
            <a:fillRect/>
          </a:stretch>
        </p:blipFill>
        <p:spPr bwMode="auto">
          <a:xfrm>
            <a:off x="564515" y="4197668"/>
            <a:ext cx="1085850" cy="352425"/>
          </a:xfrm>
          <a:prstGeom prst="rect">
            <a:avLst/>
          </a:prstGeom>
          <a:noFill/>
          <a:ln w="9525">
            <a:noFill/>
            <a:miter lim="800000"/>
            <a:headEnd/>
            <a:tailEnd/>
          </a:ln>
        </p:spPr>
      </p:pic>
      <p:sp>
        <p:nvSpPr>
          <p:cNvPr id="19" name="Rectangle 18"/>
          <p:cNvSpPr/>
          <p:nvPr/>
        </p:nvSpPr>
        <p:spPr>
          <a:xfrm>
            <a:off x="223520" y="5459274"/>
            <a:ext cx="8686800" cy="1015663"/>
          </a:xfrm>
          <a:prstGeom prst="rect">
            <a:avLst/>
          </a:prstGeom>
        </p:spPr>
        <p:txBody>
          <a:bodyPr wrap="square">
            <a:spAutoFit/>
          </a:bodyPr>
          <a:lstStyle/>
          <a:p>
            <a:r>
              <a:rPr lang="en-US" sz="2000" b="1" dirty="0" smtClean="0"/>
              <a:t>Inorganic Chemistry (1</a:t>
            </a:r>
            <a:r>
              <a:rPr lang="en-US" sz="2000" b="1" baseline="30000" dirty="0" smtClean="0"/>
              <a:t>st</a:t>
            </a:r>
            <a:r>
              <a:rPr lang="en-US" sz="2000" b="1" dirty="0" smtClean="0"/>
              <a:t> Edition)</a:t>
            </a:r>
          </a:p>
          <a:p>
            <a:r>
              <a:rPr lang="en-US" dirty="0" smtClean="0"/>
              <a:t>	</a:t>
            </a:r>
            <a:r>
              <a:rPr lang="en-US" sz="2000" dirty="0" smtClean="0"/>
              <a:t>“any phase of chemistry of interest to an inorganic chemist.” </a:t>
            </a:r>
            <a:endParaRPr lang="en-US" dirty="0" smtClean="0"/>
          </a:p>
          <a:p>
            <a:r>
              <a:rPr lang="en-US" dirty="0" smtClean="0"/>
              <a:t>					</a:t>
            </a:r>
            <a:r>
              <a:rPr lang="en-US" sz="2000" dirty="0" smtClean="0"/>
              <a:t>-James E. </a:t>
            </a:r>
            <a:r>
              <a:rPr lang="en-US" sz="2000" dirty="0" err="1" smtClean="0"/>
              <a:t>Huheey</a:t>
            </a:r>
            <a:r>
              <a:rPr lang="en-US" sz="2000" dirty="0" smtClean="0"/>
              <a:t> </a:t>
            </a:r>
            <a:endParaRPr lang="en-US" dirty="0"/>
          </a:p>
        </p:txBody>
      </p:sp>
      <p:cxnSp>
        <p:nvCxnSpPr>
          <p:cNvPr id="15" name="Straight Connector 14"/>
          <p:cNvCxnSpPr/>
          <p:nvPr/>
        </p:nvCxnSpPr>
        <p:spPr>
          <a:xfrm>
            <a:off x="2566416" y="4598416"/>
            <a:ext cx="1392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4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6700" y="587375"/>
            <a:ext cx="8557981"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177800" y="858839"/>
            <a:ext cx="8669338" cy="4614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l">
              <a:spcBef>
                <a:spcPct val="0"/>
              </a:spcBef>
              <a:buClrTx/>
              <a:buSzTx/>
              <a:buFontTx/>
              <a:buNone/>
            </a:pPr>
            <a:endParaRPr lang="en-US" sz="2400">
              <a:solidFill>
                <a:srgbClr val="000000"/>
              </a:solidFill>
              <a:latin typeface="Tahoma" pitchFamily="34" charset="0"/>
            </a:endParaRPr>
          </a:p>
        </p:txBody>
      </p:sp>
      <p:sp>
        <p:nvSpPr>
          <p:cNvPr id="5124"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l">
              <a:spcBef>
                <a:spcPct val="0"/>
              </a:spcBef>
              <a:buClrTx/>
              <a:buSzTx/>
              <a:buFontTx/>
              <a:buNone/>
            </a:pPr>
            <a:endParaRPr lang="en-US" sz="2400">
              <a:solidFill>
                <a:srgbClr val="000000"/>
              </a:solidFill>
              <a:latin typeface="Tahoma" pitchFamily="34" charset="0"/>
            </a:endParaRPr>
          </a:p>
        </p:txBody>
      </p:sp>
      <p:sp>
        <p:nvSpPr>
          <p:cNvPr id="9"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latin typeface="+mj-lt"/>
                <a:ea typeface="+mj-ea"/>
                <a:cs typeface="+mj-cs"/>
              </a:rPr>
              <a:t>Optional </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Course </a:t>
            </a:r>
            <a:r>
              <a:rPr kumimoji="0" lang="en-US" sz="4000" b="0" i="0" u="sng" strike="noStrike" kern="1200" cap="none" spc="0" normalizeH="0" baseline="0" noProof="0" dirty="0">
                <a:ln>
                  <a:noFill/>
                </a:ln>
                <a:solidFill>
                  <a:schemeClr val="tx1"/>
                </a:solidFill>
                <a:effectLst/>
                <a:uLnTx/>
                <a:uFillTx/>
                <a:latin typeface="+mj-lt"/>
                <a:ea typeface="+mj-ea"/>
                <a:cs typeface="+mj-cs"/>
              </a:rPr>
              <a:t>Materials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pic>
        <p:nvPicPr>
          <p:cNvPr id="188418" name="Picture 2" descr="Image result for principles of instrumental analysis"/>
          <p:cNvPicPr>
            <a:picLocks noChangeAspect="1" noChangeArrowheads="1"/>
          </p:cNvPicPr>
          <p:nvPr/>
        </p:nvPicPr>
        <p:blipFill>
          <a:blip r:embed="rId3" cstate="print"/>
          <a:srcRect/>
          <a:stretch>
            <a:fillRect/>
          </a:stretch>
        </p:blipFill>
        <p:spPr bwMode="auto">
          <a:xfrm>
            <a:off x="203200" y="1517650"/>
            <a:ext cx="2425700" cy="3087680"/>
          </a:xfrm>
          <a:prstGeom prst="rect">
            <a:avLst/>
          </a:prstGeom>
          <a:noFill/>
        </p:spPr>
      </p:pic>
      <p:pic>
        <p:nvPicPr>
          <p:cNvPr id="188420" name="Picture 4" descr="Image result for Principles of Fluorescence Spectroscopy"/>
          <p:cNvPicPr>
            <a:picLocks noChangeAspect="1" noChangeArrowheads="1"/>
          </p:cNvPicPr>
          <p:nvPr/>
        </p:nvPicPr>
        <p:blipFill>
          <a:blip r:embed="rId4" cstate="print"/>
          <a:srcRect/>
          <a:stretch>
            <a:fillRect/>
          </a:stretch>
        </p:blipFill>
        <p:spPr bwMode="auto">
          <a:xfrm>
            <a:off x="3309937" y="1517650"/>
            <a:ext cx="2454275" cy="3201228"/>
          </a:xfrm>
          <a:prstGeom prst="rect">
            <a:avLst/>
          </a:prstGeom>
          <a:noFill/>
        </p:spPr>
      </p:pic>
      <p:pic>
        <p:nvPicPr>
          <p:cNvPr id="188422" name="Picture 6" descr="Image result for Physical Methods in Inorganic Chemistry"/>
          <p:cNvPicPr>
            <a:picLocks noChangeAspect="1" noChangeArrowheads="1"/>
          </p:cNvPicPr>
          <p:nvPr/>
        </p:nvPicPr>
        <p:blipFill>
          <a:blip r:embed="rId5" cstate="print"/>
          <a:srcRect/>
          <a:stretch>
            <a:fillRect/>
          </a:stretch>
        </p:blipFill>
        <p:spPr bwMode="auto">
          <a:xfrm>
            <a:off x="6315075" y="1479550"/>
            <a:ext cx="2397125" cy="371480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Optional Course Materials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186369" name="Picture 1"/>
          <p:cNvPicPr>
            <a:picLocks noChangeAspect="1" noChangeArrowheads="1"/>
          </p:cNvPicPr>
          <p:nvPr/>
        </p:nvPicPr>
        <p:blipFill>
          <a:blip r:embed="rId3" cstate="print"/>
          <a:srcRect/>
          <a:stretch>
            <a:fillRect/>
          </a:stretch>
        </p:blipFill>
        <p:spPr bwMode="auto">
          <a:xfrm>
            <a:off x="1173162" y="1517650"/>
            <a:ext cx="6727825" cy="3352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l">
              <a:spcBef>
                <a:spcPct val="0"/>
              </a:spcBef>
              <a:buClrTx/>
              <a:buSzTx/>
              <a:buFontTx/>
              <a:buNone/>
            </a:pPr>
            <a:endParaRPr lang="en-US" sz="2400">
              <a:solidFill>
                <a:srgbClr val="000000"/>
              </a:solidFill>
              <a:latin typeface="Tahoma" pitchFamily="34" charset="0"/>
            </a:endParaRPr>
          </a:p>
        </p:txBody>
      </p:sp>
      <p:sp>
        <p:nvSpPr>
          <p:cNvPr id="11268"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gn="l">
              <a:spcBef>
                <a:spcPct val="0"/>
              </a:spcBef>
              <a:buClrTx/>
              <a:buSzTx/>
              <a:buFontTx/>
              <a:buNone/>
            </a:pPr>
            <a:endParaRPr lang="en-US" sz="2400">
              <a:solidFill>
                <a:srgbClr val="000000"/>
              </a:solidFill>
              <a:latin typeface="Tahoma" pitchFamily="34" charset="0"/>
            </a:endParaRPr>
          </a:p>
        </p:txBody>
      </p:sp>
      <p:sp>
        <p:nvSpPr>
          <p:cNvPr id="11269" name="Rectangle 4"/>
          <p:cNvSpPr>
            <a:spLocks noGrp="1" noChangeArrowheads="1"/>
          </p:cNvSpPr>
          <p:nvPr>
            <p:ph type="title"/>
          </p:nvPr>
        </p:nvSpPr>
        <p:spPr>
          <a:xfrm>
            <a:off x="670392" y="2820"/>
            <a:ext cx="7793037" cy="990600"/>
          </a:xfrm>
          <a:noFill/>
        </p:spPr>
        <p:txBody>
          <a:bodyPr lIns="90488" tIns="44450" rIns="90488" bIns="44450" anchor="ctr">
            <a:normAutofit/>
          </a:bodyPr>
          <a:lstStyle/>
          <a:p>
            <a:pPr eaLnBrk="1" hangingPunct="1"/>
            <a:r>
              <a:rPr lang="en-US" altLang="en-US" sz="4000" u="sng" dirty="0"/>
              <a:t>Grading</a:t>
            </a:r>
          </a:p>
        </p:txBody>
      </p:sp>
      <p:sp>
        <p:nvSpPr>
          <p:cNvPr id="11" name="Rectangle 10"/>
          <p:cNvSpPr/>
          <p:nvPr/>
        </p:nvSpPr>
        <p:spPr>
          <a:xfrm>
            <a:off x="2320263" y="3505562"/>
            <a:ext cx="4530343" cy="523220"/>
          </a:xfrm>
          <a:prstGeom prst="rect">
            <a:avLst/>
          </a:prstGeom>
        </p:spPr>
        <p:txBody>
          <a:bodyPr wrap="none">
            <a:spAutoFit/>
          </a:bodyPr>
          <a:lstStyle/>
          <a:p>
            <a:r>
              <a:rPr lang="en-US" sz="2800" u="sng" dirty="0">
                <a:solidFill>
                  <a:srgbClr val="FF0000"/>
                </a:solidFill>
              </a:rPr>
              <a:t>Approximate</a:t>
            </a:r>
            <a:r>
              <a:rPr lang="en-US" sz="2800" u="sng" dirty="0"/>
              <a:t> grading scheme</a:t>
            </a:r>
            <a:r>
              <a:rPr lang="en-US" sz="2800" dirty="0"/>
              <a:t>:</a:t>
            </a:r>
          </a:p>
        </p:txBody>
      </p:sp>
      <p:sp>
        <p:nvSpPr>
          <p:cNvPr id="8" name="Slide Number Placeholder 7"/>
          <p:cNvSpPr>
            <a:spLocks noGrp="1"/>
          </p:cNvSpPr>
          <p:nvPr>
            <p:ph type="sldNum" sz="quarter" idx="12"/>
          </p:nvPr>
        </p:nvSpPr>
        <p:spPr/>
        <p:txBody>
          <a:bodyPr/>
          <a:lstStyle/>
          <a:p>
            <a:pPr>
              <a:defRPr/>
            </a:pPr>
            <a:fld id="{199BB20A-5547-44E7-8009-0204D6ADE9D2}" type="slidenum">
              <a:rPr lang="en-US" altLang="en-US" smtClean="0">
                <a:solidFill>
                  <a:srgbClr val="000000"/>
                </a:solidFill>
              </a:rPr>
              <a:pPr>
                <a:defRPr/>
              </a:pPr>
              <a:t>44</a:t>
            </a:fld>
            <a:endParaRPr lang="en-US" altLang="en-US">
              <a:solidFill>
                <a:srgbClr val="000000"/>
              </a:solidFill>
            </a:endParaRPr>
          </a:p>
        </p:txBody>
      </p:sp>
      <p:sp>
        <p:nvSpPr>
          <p:cNvPr id="160769" name="Rectangle 1"/>
          <p:cNvSpPr>
            <a:spLocks noChangeArrowheads="1"/>
          </p:cNvSpPr>
          <p:nvPr/>
        </p:nvSpPr>
        <p:spPr bwMode="auto">
          <a:xfrm>
            <a:off x="2377440" y="3996204"/>
            <a:ext cx="42976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90-100% A</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80-89% B</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70-79% C</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Below 70% D/F</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160770" name="Rectangle 2"/>
          <p:cNvSpPr>
            <a:spLocks noGrp="1" noChangeArrowheads="1"/>
          </p:cNvSpPr>
          <p:nvPr>
            <p:ph type="body" sz="half" idx="1"/>
          </p:nvPr>
        </p:nvSpPr>
        <p:spPr bwMode="auto">
          <a:xfrm>
            <a:off x="1733233" y="1600312"/>
            <a:ext cx="6191567"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ts val="600"/>
              </a:spcAft>
              <a:buNone/>
              <a:tabLst>
                <a:tab pos="1600200" algn="l"/>
                <a:tab pos="4114800" algn="l"/>
              </a:tabLst>
            </a:pPr>
            <a:r>
              <a:rPr lang="en-US" sz="2000" dirty="0" smtClean="0">
                <a:latin typeface="Arial" pitchFamily="34" charset="0"/>
                <a:ea typeface="Times New Roman" pitchFamily="18" charset="0"/>
                <a:cs typeface="Arial" pitchFamily="34" charset="0"/>
              </a:rPr>
              <a:t>Exam(s)</a:t>
            </a:r>
            <a:r>
              <a:rPr lang="en-US" sz="2000" dirty="0">
                <a:latin typeface="Arial" pitchFamily="34" charset="0"/>
                <a:ea typeface="Times New Roman" pitchFamily="18" charset="0"/>
                <a:cs typeface="Arial" pitchFamily="34" charset="0"/>
              </a:rPr>
              <a:t>	        	         </a:t>
            </a:r>
            <a:r>
              <a:rPr lang="en-US" sz="2000" dirty="0" smtClean="0">
                <a:latin typeface="Arial" pitchFamily="34" charset="0"/>
                <a:ea typeface="Times New Roman" pitchFamily="18" charset="0"/>
                <a:cs typeface="Arial" pitchFamily="34" charset="0"/>
              </a:rPr>
              <a:t>200</a:t>
            </a:r>
            <a:endParaRPr lang="en-US" sz="1200" dirty="0">
              <a:latin typeface="Arial" pitchFamily="34" charset="0"/>
              <a:cs typeface="Arial" pitchFamily="34" charset="0"/>
            </a:endParaRPr>
          </a:p>
          <a:p>
            <a:pPr marL="0" lvl="0" indent="0" eaLnBrk="0" fontAlgn="base" hangingPunct="0">
              <a:spcBef>
                <a:spcPct val="0"/>
              </a:spcBef>
              <a:spcAft>
                <a:spcPts val="600"/>
              </a:spcAft>
              <a:buNone/>
              <a:tabLst>
                <a:tab pos="1600200" algn="l"/>
                <a:tab pos="4114800" algn="l"/>
              </a:tabLst>
            </a:pPr>
            <a:r>
              <a:rPr lang="en-US" sz="2000" dirty="0" smtClean="0">
                <a:latin typeface="Arial" pitchFamily="34" charset="0"/>
                <a:ea typeface="Times New Roman" pitchFamily="18" charset="0"/>
                <a:cs typeface="Arial" pitchFamily="34" charset="0"/>
              </a:rPr>
              <a:t>Homework (2 x 50)		  100</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ts val="600"/>
              </a:spcAft>
              <a:buClrTx/>
              <a:buSzTx/>
              <a:buFontTx/>
              <a:buNone/>
              <a:tabLst>
                <a:tab pos="1600200" algn="l"/>
                <a:tab pos="4114800" algn="l"/>
              </a:tabLst>
            </a:pPr>
            <a:r>
              <a:rPr kumimoji="0" lang="en-US"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Presentation	</a:t>
            </a:r>
            <a:r>
              <a:rPr lang="en-US" sz="2000" u="sng" dirty="0">
                <a:latin typeface="Arial" pitchFamily="34" charset="0"/>
                <a:ea typeface="Times New Roman" pitchFamily="18" charset="0"/>
                <a:cs typeface="Arial" pitchFamily="34" charset="0"/>
              </a:rPr>
              <a:t>	</a:t>
            </a:r>
            <a:r>
              <a:rPr kumimoji="0" lang="en-US" sz="2000" b="0"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50</a:t>
            </a:r>
            <a:endParaRPr kumimoji="0" lang="en-US" sz="1200" b="0" i="0" u="sng"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ts val="600"/>
              </a:spcAft>
              <a:buClrTx/>
              <a:buSzTx/>
              <a:buFontTx/>
              <a:buNone/>
              <a:tabLst>
                <a:tab pos="1600200" algn="l"/>
                <a:tab pos="4114800" algn="l"/>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Total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350</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542275" y="5319408"/>
            <a:ext cx="8070378" cy="400110"/>
          </a:xfrm>
          <a:prstGeom prst="rect">
            <a:avLst/>
          </a:prstGeom>
        </p:spPr>
        <p:txBody>
          <a:bodyPr wrap="square">
            <a:spAutoFit/>
          </a:bodyPr>
          <a:lstStyle/>
          <a:p>
            <a:pPr algn="ctr"/>
            <a:r>
              <a:rPr lang="en-US" sz="2000" dirty="0"/>
              <a:t>+/- shaded grading will be applied to the top and bottom ~2% of each range.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ECA14CF8-9F5E-4617-80D5-524C241D6888}" type="slidenum">
              <a:rPr lang="en-US" altLang="en-US" smtClean="0"/>
              <a:pPr/>
              <a:t>45</a:t>
            </a:fld>
            <a:endParaRPr lang="en-US" altLang="en-US"/>
          </a:p>
        </p:txBody>
      </p:sp>
      <p:sp>
        <p:nvSpPr>
          <p:cNvPr id="81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6"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7" name="Rectangle 4"/>
          <p:cNvSpPr>
            <a:spLocks noGrp="1" noChangeArrowheads="1"/>
          </p:cNvSpPr>
          <p:nvPr>
            <p:ph type="title"/>
          </p:nvPr>
        </p:nvSpPr>
        <p:spPr>
          <a:xfrm>
            <a:off x="665511" y="-55034"/>
            <a:ext cx="7793037" cy="1143000"/>
          </a:xfrm>
          <a:noFill/>
        </p:spPr>
        <p:txBody>
          <a:bodyPr lIns="90488" tIns="44450" rIns="90488" bIns="44450" anchor="ctr">
            <a:normAutofit/>
          </a:bodyPr>
          <a:lstStyle/>
          <a:p>
            <a:r>
              <a:rPr lang="en-US" altLang="en-US" sz="4000" u="sng" dirty="0" smtClean="0"/>
              <a:t>Your To-do’s</a:t>
            </a:r>
            <a:endParaRPr lang="en-US" altLang="en-US" sz="4000" u="sng" dirty="0"/>
          </a:p>
        </p:txBody>
      </p:sp>
      <p:sp>
        <p:nvSpPr>
          <p:cNvPr id="8198" name="Rectangle 5"/>
          <p:cNvSpPr>
            <a:spLocks noGrp="1" noChangeArrowheads="1"/>
          </p:cNvSpPr>
          <p:nvPr>
            <p:ph type="body" sz="half" idx="1"/>
          </p:nvPr>
        </p:nvSpPr>
        <p:spPr>
          <a:xfrm>
            <a:off x="381000" y="844968"/>
            <a:ext cx="8191500" cy="5974932"/>
          </a:xfrm>
          <a:noFill/>
        </p:spPr>
        <p:txBody>
          <a:bodyPr>
            <a:normAutofit lnSpcReduction="10000"/>
          </a:bodyPr>
          <a:lstStyle/>
          <a:p>
            <a:pPr eaLnBrk="1" hangingPunct="1">
              <a:lnSpc>
                <a:spcPct val="80000"/>
              </a:lnSpc>
              <a:buFont typeface="Wingdings" pitchFamily="2" charset="2"/>
              <a:buNone/>
            </a:pPr>
            <a:r>
              <a:rPr lang="en-US" sz="2800" dirty="0" smtClean="0"/>
              <a:t>One or Two Exams (200 points total)?</a:t>
            </a:r>
            <a:endParaRPr lang="en-US" sz="2800" dirty="0"/>
          </a:p>
          <a:p>
            <a:pPr marL="635000" eaLnBrk="1" hangingPunct="1">
              <a:lnSpc>
                <a:spcPct val="80000"/>
              </a:lnSpc>
              <a:spcBef>
                <a:spcPts val="1200"/>
              </a:spcBef>
            </a:pPr>
            <a:r>
              <a:rPr lang="en-US" sz="2600" dirty="0" smtClean="0"/>
              <a:t>Exam 1: October 17</a:t>
            </a:r>
            <a:endParaRPr lang="en-US" sz="2600" dirty="0"/>
          </a:p>
          <a:p>
            <a:pPr marL="635000" eaLnBrk="1" hangingPunct="1">
              <a:lnSpc>
                <a:spcPct val="80000"/>
              </a:lnSpc>
              <a:spcBef>
                <a:spcPts val="1200"/>
              </a:spcBef>
              <a:spcAft>
                <a:spcPts val="1800"/>
              </a:spcAft>
            </a:pPr>
            <a:r>
              <a:rPr lang="en-US" sz="2600" dirty="0"/>
              <a:t>Exam 2: </a:t>
            </a:r>
            <a:r>
              <a:rPr lang="en-US" sz="2600" dirty="0" smtClean="0"/>
              <a:t>December 12</a:t>
            </a:r>
            <a:endParaRPr lang="en-US" sz="2600" dirty="0"/>
          </a:p>
          <a:p>
            <a:pPr eaLnBrk="1" hangingPunct="1">
              <a:lnSpc>
                <a:spcPct val="80000"/>
              </a:lnSpc>
              <a:spcBef>
                <a:spcPts val="0"/>
              </a:spcBef>
              <a:buClr>
                <a:srgbClr val="FF0000"/>
              </a:buClr>
              <a:buFont typeface="Wingdings" pitchFamily="2" charset="2"/>
              <a:buNone/>
            </a:pPr>
            <a:r>
              <a:rPr lang="en-US" sz="2800" dirty="0" smtClean="0"/>
              <a:t>Homework  + Presentation (150 points)</a:t>
            </a:r>
          </a:p>
          <a:p>
            <a:pPr marL="635000" indent="-406400" eaLnBrk="1" hangingPunct="1">
              <a:lnSpc>
                <a:spcPct val="80000"/>
              </a:lnSpc>
              <a:spcBef>
                <a:spcPts val="600"/>
              </a:spcBef>
              <a:spcAft>
                <a:spcPts val="1200"/>
              </a:spcAft>
              <a:buClr>
                <a:srgbClr val="FF0000"/>
              </a:buClr>
              <a:buNone/>
            </a:pPr>
            <a:r>
              <a:rPr lang="en-US" sz="2600" dirty="0" smtClean="0"/>
              <a:t>1)	Pick an instrument/technique discussed in class</a:t>
            </a:r>
          </a:p>
          <a:p>
            <a:pPr marL="635000" indent="-406400" eaLnBrk="1" hangingPunct="1">
              <a:lnSpc>
                <a:spcPct val="80000"/>
              </a:lnSpc>
              <a:spcBef>
                <a:spcPts val="600"/>
              </a:spcBef>
              <a:buNone/>
            </a:pPr>
            <a:r>
              <a:rPr lang="en-US" sz="2600" dirty="0" smtClean="0"/>
              <a:t>2)	Presentation (50 pts): </a:t>
            </a:r>
          </a:p>
          <a:p>
            <a:pPr marL="977900" indent="-749300">
              <a:lnSpc>
                <a:spcPct val="80000"/>
              </a:lnSpc>
              <a:spcBef>
                <a:spcPts val="600"/>
              </a:spcBef>
              <a:spcAft>
                <a:spcPts val="1200"/>
              </a:spcAft>
              <a:buNone/>
            </a:pPr>
            <a:r>
              <a:rPr lang="en-US" sz="2600" dirty="0" smtClean="0"/>
              <a:t>	Give a &gt;20 min talk on a paper that focuses on the technique. Peer feedback?</a:t>
            </a:r>
          </a:p>
          <a:p>
            <a:pPr marL="635000" indent="-406400" eaLnBrk="1" hangingPunct="1">
              <a:lnSpc>
                <a:spcPct val="80000"/>
              </a:lnSpc>
              <a:spcBef>
                <a:spcPts val="600"/>
              </a:spcBef>
              <a:buNone/>
            </a:pPr>
            <a:r>
              <a:rPr lang="en-US" sz="2600" dirty="0" smtClean="0"/>
              <a:t>3)	Homework 1 (50 pts): </a:t>
            </a:r>
          </a:p>
          <a:p>
            <a:pPr marL="977900" indent="-749300" eaLnBrk="1" hangingPunct="1">
              <a:lnSpc>
                <a:spcPct val="80000"/>
              </a:lnSpc>
              <a:spcBef>
                <a:spcPts val="600"/>
              </a:spcBef>
              <a:spcAft>
                <a:spcPts val="1200"/>
              </a:spcAft>
              <a:buNone/>
            </a:pPr>
            <a:r>
              <a:rPr lang="en-US" sz="2600" dirty="0" smtClean="0"/>
              <a:t>	Write 2 multiple choice, 2 true/false, and 1 short answer questions about your technique/paper. </a:t>
            </a:r>
          </a:p>
          <a:p>
            <a:pPr marL="635000" indent="-406400">
              <a:lnSpc>
                <a:spcPct val="80000"/>
              </a:lnSpc>
              <a:spcBef>
                <a:spcPts val="600"/>
              </a:spcBef>
              <a:buNone/>
            </a:pPr>
            <a:r>
              <a:rPr lang="en-US" sz="2600" dirty="0" smtClean="0"/>
              <a:t>4)	Homework 2 (50 pts): </a:t>
            </a:r>
          </a:p>
          <a:p>
            <a:pPr marL="977900" indent="-749300">
              <a:lnSpc>
                <a:spcPct val="80000"/>
              </a:lnSpc>
              <a:spcBef>
                <a:spcPts val="600"/>
              </a:spcBef>
              <a:buNone/>
            </a:pPr>
            <a:r>
              <a:rPr lang="en-US" sz="2600" dirty="0" smtClean="0"/>
              <a:t>	Design an interactive science museum exhibit that explains your technique to children. </a:t>
            </a:r>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Font typeface="Wingdings" pitchFamily="2" charset="2"/>
              <a:buAutoNum type="arabicParenR"/>
            </a:pPr>
            <a:endParaRPr lang="en-US" sz="2800" dirty="0" smtClean="0"/>
          </a:p>
          <a:p>
            <a:pPr eaLnBrk="1" hangingPunct="1">
              <a:lnSpc>
                <a:spcPct val="80000"/>
              </a:lnSpc>
              <a:spcBef>
                <a:spcPts val="600"/>
              </a:spcBef>
              <a:buClr>
                <a:srgbClr val="FF0000"/>
              </a:buClr>
              <a:buFont typeface="Wingdings" pitchFamily="2" charset="2"/>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ECA14CF8-9F5E-4617-80D5-524C241D6888}" type="slidenum">
              <a:rPr lang="en-US" altLang="en-US" smtClean="0"/>
              <a:pPr/>
              <a:t>46</a:t>
            </a:fld>
            <a:endParaRPr lang="en-US" altLang="en-US"/>
          </a:p>
        </p:txBody>
      </p:sp>
      <p:sp>
        <p:nvSpPr>
          <p:cNvPr id="81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6"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197" name="Rectangle 4"/>
          <p:cNvSpPr>
            <a:spLocks noGrp="1" noChangeArrowheads="1"/>
          </p:cNvSpPr>
          <p:nvPr>
            <p:ph type="title"/>
          </p:nvPr>
        </p:nvSpPr>
        <p:spPr>
          <a:xfrm>
            <a:off x="665511" y="-55034"/>
            <a:ext cx="7793037" cy="1143000"/>
          </a:xfrm>
          <a:noFill/>
        </p:spPr>
        <p:txBody>
          <a:bodyPr lIns="90488" tIns="44450" rIns="90488" bIns="44450" anchor="ctr">
            <a:normAutofit/>
          </a:bodyPr>
          <a:lstStyle/>
          <a:p>
            <a:r>
              <a:rPr lang="en-US" altLang="en-US" sz="4000" u="sng" dirty="0" smtClean="0"/>
              <a:t>Your To-do’s</a:t>
            </a:r>
            <a:endParaRPr lang="en-US" altLang="en-US" sz="4000" u="sng" dirty="0"/>
          </a:p>
        </p:txBody>
      </p:sp>
      <p:sp>
        <p:nvSpPr>
          <p:cNvPr id="8198" name="Rectangle 5"/>
          <p:cNvSpPr>
            <a:spLocks noGrp="1" noChangeArrowheads="1"/>
          </p:cNvSpPr>
          <p:nvPr>
            <p:ph type="body" sz="half" idx="1"/>
          </p:nvPr>
        </p:nvSpPr>
        <p:spPr>
          <a:xfrm>
            <a:off x="381000" y="844968"/>
            <a:ext cx="8191500" cy="5974932"/>
          </a:xfrm>
          <a:noFill/>
        </p:spPr>
        <p:txBody>
          <a:bodyPr>
            <a:normAutofit lnSpcReduction="10000"/>
          </a:bodyPr>
          <a:lstStyle/>
          <a:p>
            <a:pPr eaLnBrk="1" hangingPunct="1">
              <a:lnSpc>
                <a:spcPct val="80000"/>
              </a:lnSpc>
              <a:buFont typeface="Wingdings" pitchFamily="2" charset="2"/>
              <a:buNone/>
            </a:pPr>
            <a:r>
              <a:rPr lang="en-US" sz="2800" b="1" dirty="0" smtClean="0">
                <a:solidFill>
                  <a:srgbClr val="FF0000"/>
                </a:solidFill>
              </a:rPr>
              <a:t>One or Two Exams (200 points total)?</a:t>
            </a:r>
            <a:endParaRPr lang="en-US" sz="2800" b="1" dirty="0">
              <a:solidFill>
                <a:srgbClr val="FF0000"/>
              </a:solidFill>
            </a:endParaRPr>
          </a:p>
          <a:p>
            <a:pPr marL="635000" eaLnBrk="1" hangingPunct="1">
              <a:lnSpc>
                <a:spcPct val="80000"/>
              </a:lnSpc>
              <a:spcBef>
                <a:spcPts val="1200"/>
              </a:spcBef>
            </a:pPr>
            <a:r>
              <a:rPr lang="en-US" sz="2600" dirty="0" smtClean="0"/>
              <a:t>Exam 1: October 17?</a:t>
            </a:r>
            <a:endParaRPr lang="en-US" sz="2600" dirty="0"/>
          </a:p>
          <a:p>
            <a:pPr marL="635000" eaLnBrk="1" hangingPunct="1">
              <a:lnSpc>
                <a:spcPct val="80000"/>
              </a:lnSpc>
              <a:spcBef>
                <a:spcPts val="1200"/>
              </a:spcBef>
              <a:spcAft>
                <a:spcPts val="1800"/>
              </a:spcAft>
            </a:pPr>
            <a:r>
              <a:rPr lang="en-US" sz="2600" dirty="0"/>
              <a:t>Exam 2: </a:t>
            </a:r>
            <a:r>
              <a:rPr lang="en-US" sz="2600" dirty="0" smtClean="0"/>
              <a:t>December 12</a:t>
            </a:r>
            <a:endParaRPr lang="en-US" sz="2600" dirty="0"/>
          </a:p>
          <a:p>
            <a:pPr eaLnBrk="1" hangingPunct="1">
              <a:lnSpc>
                <a:spcPct val="80000"/>
              </a:lnSpc>
              <a:spcBef>
                <a:spcPts val="0"/>
              </a:spcBef>
              <a:buClr>
                <a:srgbClr val="FF0000"/>
              </a:buClr>
              <a:buFont typeface="Wingdings" pitchFamily="2" charset="2"/>
              <a:buNone/>
            </a:pPr>
            <a:r>
              <a:rPr lang="en-US" sz="2800" dirty="0" smtClean="0"/>
              <a:t>Homework  + Presentation (150 points)</a:t>
            </a:r>
          </a:p>
          <a:p>
            <a:pPr marL="635000" indent="-406400" eaLnBrk="1" hangingPunct="1">
              <a:lnSpc>
                <a:spcPct val="80000"/>
              </a:lnSpc>
              <a:spcBef>
                <a:spcPts val="600"/>
              </a:spcBef>
              <a:spcAft>
                <a:spcPts val="1200"/>
              </a:spcAft>
              <a:buClr>
                <a:srgbClr val="FF0000"/>
              </a:buClr>
              <a:buNone/>
            </a:pPr>
            <a:r>
              <a:rPr lang="en-US" sz="2600" dirty="0" smtClean="0"/>
              <a:t>1)	Pick an instrument/technique discussed in class</a:t>
            </a:r>
          </a:p>
          <a:p>
            <a:pPr marL="635000" indent="-406400" eaLnBrk="1" hangingPunct="1">
              <a:lnSpc>
                <a:spcPct val="80000"/>
              </a:lnSpc>
              <a:spcBef>
                <a:spcPts val="600"/>
              </a:spcBef>
              <a:buNone/>
            </a:pPr>
            <a:r>
              <a:rPr lang="en-US" sz="2600" dirty="0" smtClean="0"/>
              <a:t>2)	Presentation (50 pts): </a:t>
            </a:r>
          </a:p>
          <a:p>
            <a:pPr marL="977900" indent="-749300">
              <a:lnSpc>
                <a:spcPct val="80000"/>
              </a:lnSpc>
              <a:spcBef>
                <a:spcPts val="600"/>
              </a:spcBef>
              <a:spcAft>
                <a:spcPts val="1200"/>
              </a:spcAft>
              <a:buNone/>
            </a:pPr>
            <a:r>
              <a:rPr lang="en-US" sz="2600" dirty="0" smtClean="0"/>
              <a:t>	Give a &gt;20 min talk on a paper that focuses on the technique. </a:t>
            </a:r>
            <a:r>
              <a:rPr lang="en-US" sz="2600" b="1" dirty="0" smtClean="0">
                <a:solidFill>
                  <a:srgbClr val="FF0000"/>
                </a:solidFill>
              </a:rPr>
              <a:t>Peer feedback?</a:t>
            </a:r>
          </a:p>
          <a:p>
            <a:pPr marL="635000" indent="-406400" eaLnBrk="1" hangingPunct="1">
              <a:lnSpc>
                <a:spcPct val="80000"/>
              </a:lnSpc>
              <a:spcBef>
                <a:spcPts val="600"/>
              </a:spcBef>
              <a:buNone/>
            </a:pPr>
            <a:r>
              <a:rPr lang="en-US" sz="2600" dirty="0" smtClean="0"/>
              <a:t>3)	Homework 1 (50 pts): </a:t>
            </a:r>
          </a:p>
          <a:p>
            <a:pPr marL="977900" indent="-749300">
              <a:lnSpc>
                <a:spcPct val="80000"/>
              </a:lnSpc>
              <a:spcBef>
                <a:spcPts val="600"/>
              </a:spcBef>
              <a:spcAft>
                <a:spcPts val="1200"/>
              </a:spcAft>
              <a:buNone/>
            </a:pPr>
            <a:r>
              <a:rPr lang="en-US" sz="2600" dirty="0" smtClean="0"/>
              <a:t>	Write 2 multiple choice, 2 true/false, and 1 short answer questions about your technique/paper. </a:t>
            </a:r>
          </a:p>
          <a:p>
            <a:pPr marL="635000" indent="-406400">
              <a:lnSpc>
                <a:spcPct val="80000"/>
              </a:lnSpc>
              <a:spcBef>
                <a:spcPts val="600"/>
              </a:spcBef>
              <a:buNone/>
            </a:pPr>
            <a:r>
              <a:rPr lang="en-US" sz="2600" dirty="0" smtClean="0"/>
              <a:t>4)	Homework 2 (50 pts): </a:t>
            </a:r>
          </a:p>
          <a:p>
            <a:pPr marL="977900" indent="-749300">
              <a:lnSpc>
                <a:spcPct val="80000"/>
              </a:lnSpc>
              <a:spcBef>
                <a:spcPts val="600"/>
              </a:spcBef>
              <a:buNone/>
            </a:pPr>
            <a:r>
              <a:rPr lang="en-US" sz="2600" dirty="0" smtClean="0"/>
              <a:t>	Design an interactive science museum exhibit that explains your technique to children. </a:t>
            </a:r>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None/>
            </a:pPr>
            <a:endParaRPr lang="en-US" sz="2800" dirty="0" smtClean="0"/>
          </a:p>
          <a:p>
            <a:pPr marL="514350" indent="-514350" eaLnBrk="1" hangingPunct="1">
              <a:lnSpc>
                <a:spcPct val="80000"/>
              </a:lnSpc>
              <a:spcBef>
                <a:spcPts val="600"/>
              </a:spcBef>
              <a:buClr>
                <a:srgbClr val="FF0000"/>
              </a:buClr>
              <a:buFont typeface="Wingdings" pitchFamily="2" charset="2"/>
              <a:buAutoNum type="arabicParenR"/>
            </a:pPr>
            <a:endParaRPr lang="en-US" sz="2800" dirty="0" smtClean="0"/>
          </a:p>
          <a:p>
            <a:pPr eaLnBrk="1" hangingPunct="1">
              <a:lnSpc>
                <a:spcPct val="80000"/>
              </a:lnSpc>
              <a:spcBef>
                <a:spcPts val="600"/>
              </a:spcBef>
              <a:buClr>
                <a:srgbClr val="FF0000"/>
              </a:buClr>
              <a:buFont typeface="Wingdings" pitchFamily="2" charset="2"/>
              <a:buNone/>
            </a:pPr>
            <a:endParaRPr lang="en-US" sz="2800" dirty="0" smtClean="0"/>
          </a:p>
        </p:txBody>
      </p:sp>
      <p:sp>
        <p:nvSpPr>
          <p:cNvPr id="8" name="Rectangle 7"/>
          <p:cNvSpPr/>
          <p:nvPr/>
        </p:nvSpPr>
        <p:spPr>
          <a:xfrm>
            <a:off x="3265804" y="6365557"/>
            <a:ext cx="1726050" cy="492443"/>
          </a:xfrm>
          <a:prstGeom prst="rect">
            <a:avLst/>
          </a:prstGeom>
        </p:spPr>
        <p:txBody>
          <a:bodyPr wrap="none">
            <a:spAutoFit/>
          </a:bodyPr>
          <a:lstStyle/>
          <a:p>
            <a:r>
              <a:rPr lang="en-US" sz="2600" b="1" dirty="0" smtClean="0">
                <a:solidFill>
                  <a:srgbClr val="FF0000"/>
                </a:solidFill>
              </a:rPr>
              <a:t>Due dates?</a:t>
            </a:r>
            <a:endParaRPr lang="en-US" b="1" dirty="0"/>
          </a:p>
        </p:txBody>
      </p:sp>
      <p:sp>
        <p:nvSpPr>
          <p:cNvPr id="12" name="TextBox 11"/>
          <p:cNvSpPr txBox="1"/>
          <p:nvPr/>
        </p:nvSpPr>
        <p:spPr>
          <a:xfrm>
            <a:off x="5918200" y="13265"/>
            <a:ext cx="3594100" cy="1938992"/>
          </a:xfrm>
          <a:prstGeom prst="rect">
            <a:avLst/>
          </a:prstGeom>
          <a:noFill/>
        </p:spPr>
        <p:txBody>
          <a:bodyPr wrap="square" rtlCol="0">
            <a:spAutoFit/>
          </a:bodyPr>
          <a:lstStyle/>
          <a:p>
            <a:r>
              <a:rPr lang="en-US" sz="2400" u="sng" dirty="0" smtClean="0">
                <a:solidFill>
                  <a:srgbClr val="7030A0"/>
                </a:solidFill>
              </a:rPr>
              <a:t>By popular vote:</a:t>
            </a:r>
          </a:p>
          <a:p>
            <a:pPr marL="228600"/>
            <a:r>
              <a:rPr lang="en-US" sz="2400" dirty="0" smtClean="0">
                <a:solidFill>
                  <a:srgbClr val="7030A0"/>
                </a:solidFill>
              </a:rPr>
              <a:t>Two Exams</a:t>
            </a:r>
          </a:p>
          <a:p>
            <a:pPr marL="228600"/>
            <a:r>
              <a:rPr lang="en-US" sz="2400" dirty="0" smtClean="0">
                <a:solidFill>
                  <a:srgbClr val="7030A0"/>
                </a:solidFill>
              </a:rPr>
              <a:t>Yes on Peer Review</a:t>
            </a:r>
          </a:p>
          <a:p>
            <a:pPr marL="228600"/>
            <a:r>
              <a:rPr lang="en-US" sz="2400" dirty="0" smtClean="0">
                <a:solidFill>
                  <a:srgbClr val="7030A0"/>
                </a:solidFill>
              </a:rPr>
              <a:t>Homework due 1 week after your presentation</a:t>
            </a:r>
            <a:endParaRPr lang="en-US" sz="2400" dirty="0">
              <a:solidFill>
                <a:srgbClr val="7030A0"/>
              </a:solidFill>
            </a:endParaRPr>
          </a:p>
        </p:txBody>
      </p:sp>
      <p:sp>
        <p:nvSpPr>
          <p:cNvPr id="13" name="Rectangle 12"/>
          <p:cNvSpPr/>
          <p:nvPr/>
        </p:nvSpPr>
        <p:spPr>
          <a:xfrm>
            <a:off x="5994400" y="0"/>
            <a:ext cx="3149600" cy="1879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Instruments/Techniques</a:t>
            </a:r>
          </a:p>
        </p:txBody>
      </p:sp>
      <p:sp>
        <p:nvSpPr>
          <p:cNvPr id="4" name="Slide Number Placeholder 3"/>
          <p:cNvSpPr>
            <a:spLocks noGrp="1"/>
          </p:cNvSpPr>
          <p:nvPr>
            <p:ph type="sldNum" sz="quarter" idx="12"/>
          </p:nvPr>
        </p:nvSpPr>
        <p:spPr/>
        <p:txBody>
          <a:bodyPr/>
          <a:lstStyle/>
          <a:p>
            <a:fld id="{C306B510-9EFE-40F6-9759-0796E16A2C2F}" type="slidenum">
              <a:rPr lang="en-US" smtClean="0"/>
              <a:pPr/>
              <a:t>47</a:t>
            </a:fld>
            <a:endParaRPr lang="en-US"/>
          </a:p>
        </p:txBody>
      </p:sp>
      <p:sp>
        <p:nvSpPr>
          <p:cNvPr id="7" name="TextBox 6"/>
          <p:cNvSpPr txBox="1"/>
          <p:nvPr/>
        </p:nvSpPr>
        <p:spPr>
          <a:xfrm>
            <a:off x="327025" y="1092200"/>
            <a:ext cx="3613150" cy="5262979"/>
          </a:xfrm>
          <a:prstGeom prst="rect">
            <a:avLst/>
          </a:prstGeom>
          <a:noFill/>
        </p:spPr>
        <p:txBody>
          <a:bodyPr wrap="square" rtlCol="0">
            <a:spAutoFit/>
          </a:bodyPr>
          <a:lstStyle/>
          <a:p>
            <a:pPr>
              <a:spcAft>
                <a:spcPts val="1800"/>
              </a:spcAft>
            </a:pPr>
            <a:r>
              <a:rPr lang="en-US" sz="2400" dirty="0" smtClean="0"/>
              <a:t>Absorption</a:t>
            </a:r>
          </a:p>
          <a:p>
            <a:pPr>
              <a:spcAft>
                <a:spcPts val="1800"/>
              </a:spcAft>
            </a:pPr>
            <a:r>
              <a:rPr lang="en-US" sz="2400" dirty="0" smtClean="0"/>
              <a:t>Circular </a:t>
            </a:r>
            <a:r>
              <a:rPr lang="en-US" sz="2400" dirty="0" err="1" smtClean="0"/>
              <a:t>Dichroism</a:t>
            </a:r>
            <a:endParaRPr lang="en-US" sz="2400" dirty="0" smtClean="0"/>
          </a:p>
          <a:p>
            <a:pPr>
              <a:spcAft>
                <a:spcPts val="1800"/>
              </a:spcAft>
            </a:pPr>
            <a:r>
              <a:rPr lang="en-US" sz="2400" dirty="0" smtClean="0"/>
              <a:t>Fluorescence</a:t>
            </a:r>
          </a:p>
          <a:p>
            <a:pPr>
              <a:spcAft>
                <a:spcPts val="1800"/>
              </a:spcAft>
            </a:pPr>
            <a:r>
              <a:rPr lang="en-US" sz="2400" dirty="0" smtClean="0"/>
              <a:t>Time-resolved Emission</a:t>
            </a:r>
          </a:p>
          <a:p>
            <a:pPr>
              <a:spcAft>
                <a:spcPts val="1800"/>
              </a:spcAft>
            </a:pPr>
            <a:r>
              <a:rPr lang="en-US" sz="2400" dirty="0" smtClean="0"/>
              <a:t>Transient Absorption</a:t>
            </a:r>
          </a:p>
          <a:p>
            <a:pPr>
              <a:spcAft>
                <a:spcPts val="1800"/>
              </a:spcAft>
            </a:pPr>
            <a:r>
              <a:rPr lang="en-US" sz="2400" dirty="0" smtClean="0"/>
              <a:t>Quantum yield</a:t>
            </a:r>
          </a:p>
          <a:p>
            <a:pPr>
              <a:spcAft>
                <a:spcPts val="1800"/>
              </a:spcAft>
            </a:pPr>
            <a:r>
              <a:rPr lang="en-US" sz="2400" dirty="0" smtClean="0"/>
              <a:t>Cyclic </a:t>
            </a:r>
            <a:r>
              <a:rPr lang="en-US" sz="2400" dirty="0" err="1" smtClean="0"/>
              <a:t>Voltammetry</a:t>
            </a:r>
            <a:endParaRPr lang="en-US" sz="2400" dirty="0" smtClean="0"/>
          </a:p>
          <a:p>
            <a:pPr>
              <a:spcAft>
                <a:spcPts val="1800"/>
              </a:spcAft>
            </a:pPr>
            <a:r>
              <a:rPr lang="en-US" sz="2400" dirty="0" smtClean="0"/>
              <a:t>Other </a:t>
            </a:r>
            <a:r>
              <a:rPr lang="en-US" sz="2400" dirty="0" err="1" smtClean="0"/>
              <a:t>Echem</a:t>
            </a:r>
            <a:endParaRPr lang="en-US" sz="2400" dirty="0" smtClean="0"/>
          </a:p>
          <a:p>
            <a:pPr>
              <a:spcAft>
                <a:spcPts val="1800"/>
              </a:spcAft>
            </a:pPr>
            <a:r>
              <a:rPr lang="en-US" sz="2400" dirty="0" smtClean="0"/>
              <a:t>Infrared Absorption</a:t>
            </a:r>
          </a:p>
        </p:txBody>
      </p:sp>
      <p:sp>
        <p:nvSpPr>
          <p:cNvPr id="34" name="Rectangle 33"/>
          <p:cNvSpPr/>
          <p:nvPr/>
        </p:nvSpPr>
        <p:spPr>
          <a:xfrm>
            <a:off x="4270375" y="1093738"/>
            <a:ext cx="4572000" cy="4662815"/>
          </a:xfrm>
          <a:prstGeom prst="rect">
            <a:avLst/>
          </a:prstGeom>
        </p:spPr>
        <p:txBody>
          <a:bodyPr>
            <a:spAutoFit/>
          </a:bodyPr>
          <a:lstStyle/>
          <a:p>
            <a:pPr lvl="0">
              <a:spcAft>
                <a:spcPts val="1800"/>
              </a:spcAft>
            </a:pPr>
            <a:r>
              <a:rPr lang="en-US" sz="2400" dirty="0" smtClean="0">
                <a:solidFill>
                  <a:prstClr val="black"/>
                </a:solidFill>
              </a:rPr>
              <a:t>Raman Spectroscopy</a:t>
            </a:r>
          </a:p>
          <a:p>
            <a:pPr lvl="0">
              <a:spcAft>
                <a:spcPts val="1800"/>
              </a:spcAft>
            </a:pPr>
            <a:r>
              <a:rPr lang="en-US" sz="2400" dirty="0" smtClean="0">
                <a:solidFill>
                  <a:prstClr val="black"/>
                </a:solidFill>
              </a:rPr>
              <a:t>Electrochemical Impedance</a:t>
            </a:r>
          </a:p>
          <a:p>
            <a:pPr lvl="0">
              <a:spcAft>
                <a:spcPts val="1800"/>
              </a:spcAft>
            </a:pPr>
            <a:r>
              <a:rPr lang="en-US" sz="2400" dirty="0" smtClean="0">
                <a:solidFill>
                  <a:prstClr val="black"/>
                </a:solidFill>
              </a:rPr>
              <a:t>Solar cell testing (IV, IPCE, etc.)</a:t>
            </a:r>
          </a:p>
          <a:p>
            <a:pPr lvl="0">
              <a:spcAft>
                <a:spcPts val="1800"/>
              </a:spcAft>
            </a:pPr>
            <a:r>
              <a:rPr lang="en-US" sz="2400" dirty="0" err="1" smtClean="0">
                <a:solidFill>
                  <a:prstClr val="black"/>
                </a:solidFill>
              </a:rPr>
              <a:t>Thermogravametric</a:t>
            </a:r>
            <a:r>
              <a:rPr lang="en-US" sz="2400" dirty="0" smtClean="0">
                <a:solidFill>
                  <a:prstClr val="black"/>
                </a:solidFill>
              </a:rPr>
              <a:t> Analysis</a:t>
            </a:r>
          </a:p>
          <a:p>
            <a:pPr lvl="0">
              <a:spcAft>
                <a:spcPts val="1800"/>
              </a:spcAft>
            </a:pPr>
            <a:r>
              <a:rPr lang="en-US" sz="2400" dirty="0" smtClean="0">
                <a:solidFill>
                  <a:prstClr val="black"/>
                </a:solidFill>
              </a:rPr>
              <a:t>Differential scanning </a:t>
            </a:r>
            <a:r>
              <a:rPr lang="en-US" sz="2400" dirty="0" err="1" smtClean="0">
                <a:solidFill>
                  <a:prstClr val="black"/>
                </a:solidFill>
              </a:rPr>
              <a:t>calorimetry</a:t>
            </a:r>
            <a:endParaRPr lang="en-US" sz="2400" dirty="0" smtClean="0">
              <a:solidFill>
                <a:prstClr val="black"/>
              </a:solidFill>
            </a:endParaRPr>
          </a:p>
          <a:p>
            <a:pPr lvl="0">
              <a:spcAft>
                <a:spcPts val="1800"/>
              </a:spcAft>
            </a:pPr>
            <a:r>
              <a:rPr lang="en-US" sz="2400" dirty="0" smtClean="0">
                <a:solidFill>
                  <a:prstClr val="black"/>
                </a:solidFill>
              </a:rPr>
              <a:t>Dynamic Light Scattering</a:t>
            </a:r>
          </a:p>
          <a:p>
            <a:pPr lvl="0">
              <a:spcAft>
                <a:spcPts val="1800"/>
              </a:spcAft>
            </a:pPr>
            <a:r>
              <a:rPr lang="en-US" sz="2400" dirty="0" smtClean="0">
                <a:solidFill>
                  <a:prstClr val="black"/>
                </a:solidFill>
              </a:rPr>
              <a:t>BET Surface Area Analysis</a:t>
            </a:r>
          </a:p>
          <a:p>
            <a:pPr lvl="0">
              <a:spcAft>
                <a:spcPts val="1800"/>
              </a:spcAft>
            </a:pPr>
            <a:r>
              <a:rPr lang="en-US" sz="2400" dirty="0" smtClean="0">
                <a:solidFill>
                  <a:prstClr val="black"/>
                </a:solidFill>
              </a:rPr>
              <a:t>Mossbauer Spectroscopy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8988" y="5448988"/>
            <a:ext cx="7746023" cy="1028985"/>
          </a:xfrm>
        </p:spPr>
        <p:txBody>
          <a:bodyPr>
            <a:noAutofit/>
          </a:bodyPr>
          <a:lstStyle/>
          <a:p>
            <a:r>
              <a:rPr lang="en-US" sz="4400" b="1" dirty="0">
                <a:solidFill>
                  <a:srgbClr val="FF0000"/>
                </a:solidFill>
              </a:rPr>
              <a:t>Almost the End of syllabus day!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7" name="Picture 3"/>
          <p:cNvPicPr>
            <a:picLocks noChangeAspect="1" noChangeArrowheads="1"/>
          </p:cNvPicPr>
          <p:nvPr/>
        </p:nvPicPr>
        <p:blipFill>
          <a:blip r:embed="rId3" cstate="print"/>
          <a:srcRect/>
          <a:stretch>
            <a:fillRect/>
          </a:stretch>
        </p:blipFill>
        <p:spPr bwMode="auto">
          <a:xfrm>
            <a:off x="1148739" y="695569"/>
            <a:ext cx="6795724" cy="434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99BB20A-5547-44E7-8009-0204D6ADE9D2}" type="slidenum">
              <a:rPr lang="en-US" altLang="en-US" smtClean="0">
                <a:solidFill>
                  <a:srgbClr val="000000"/>
                </a:solidFill>
              </a:rPr>
              <a:pPr>
                <a:defRPr/>
              </a:pPr>
              <a:t>49</a:t>
            </a:fld>
            <a:endParaRPr lang="en-US" altLang="en-US">
              <a:solidFill>
                <a:srgbClr val="000000"/>
              </a:solidFill>
            </a:endParaRPr>
          </a:p>
        </p:txBody>
      </p:sp>
      <p:sp>
        <p:nvSpPr>
          <p:cNvPr id="6" name="Title 1"/>
          <p:cNvSpPr txBox="1">
            <a:spLocks/>
          </p:cNvSpPr>
          <p:nvPr/>
        </p:nvSpPr>
        <p:spPr>
          <a:xfrm>
            <a:off x="445911" y="129416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First Day attendance policy</a:t>
            </a:r>
          </a:p>
        </p:txBody>
      </p:sp>
      <p:pic>
        <p:nvPicPr>
          <p:cNvPr id="7" name="Picture 2"/>
          <p:cNvPicPr>
            <a:picLocks noGrp="1" noChangeAspect="1" noChangeArrowheads="1"/>
          </p:cNvPicPr>
          <p:nvPr>
            <p:ph idx="1"/>
          </p:nvPr>
        </p:nvPicPr>
        <p:blipFill>
          <a:blip r:embed="rId2" cstate="print"/>
          <a:srcRect/>
          <a:stretch>
            <a:fillRect/>
          </a:stretch>
        </p:blipFill>
        <p:spPr bwMode="auto">
          <a:xfrm>
            <a:off x="457200" y="2402838"/>
            <a:ext cx="8229600" cy="2139812"/>
          </a:xfrm>
          <a:prstGeom prst="rect">
            <a:avLst/>
          </a:prstGeom>
          <a:noFill/>
          <a:ln w="9525">
            <a:noFill/>
            <a:miter lim="800000"/>
            <a:headEnd/>
            <a:tailEnd/>
          </a:ln>
        </p:spPr>
      </p:pic>
      <p:sp>
        <p:nvSpPr>
          <p:cNvPr id="8" name="TextBox 7"/>
          <p:cNvSpPr txBox="1"/>
          <p:nvPr/>
        </p:nvSpPr>
        <p:spPr>
          <a:xfrm>
            <a:off x="0" y="4767580"/>
            <a:ext cx="9143999" cy="523220"/>
          </a:xfrm>
          <a:prstGeom prst="rect">
            <a:avLst/>
          </a:prstGeom>
          <a:noFill/>
        </p:spPr>
        <p:txBody>
          <a:bodyPr wrap="square" rtlCol="0">
            <a:spAutoFit/>
          </a:bodyPr>
          <a:lstStyle/>
          <a:p>
            <a:pPr algn="ctr"/>
            <a:r>
              <a:rPr lang="en-US" sz="2800" dirty="0" smtClean="0">
                <a:solidFill>
                  <a:srgbClr val="FF0000"/>
                </a:solidFill>
              </a:rPr>
              <a:t>Sign photo roster before you leave!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06B510-9EFE-40F6-9759-0796E16A2C2F}" type="slidenum">
              <a:rPr lang="en-US" smtClean="0"/>
              <a:pPr/>
              <a:t>5</a:t>
            </a:fld>
            <a:endParaRPr lang="en-US"/>
          </a:p>
        </p:txBody>
      </p:sp>
      <p:pic>
        <p:nvPicPr>
          <p:cNvPr id="48131" name="Picture 3"/>
          <p:cNvPicPr>
            <a:picLocks noChangeAspect="1" noChangeArrowheads="1"/>
          </p:cNvPicPr>
          <p:nvPr/>
        </p:nvPicPr>
        <p:blipFill>
          <a:blip r:embed="rId3" cstate="print"/>
          <a:srcRect/>
          <a:stretch>
            <a:fillRect/>
          </a:stretch>
        </p:blipFill>
        <p:spPr bwMode="auto">
          <a:xfrm>
            <a:off x="714375" y="1673352"/>
            <a:ext cx="3182111" cy="1810511"/>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srcRect/>
          <a:stretch>
            <a:fillRect/>
          </a:stretch>
        </p:blipFill>
        <p:spPr bwMode="auto">
          <a:xfrm>
            <a:off x="372047" y="1288161"/>
            <a:ext cx="3843337" cy="337464"/>
          </a:xfrm>
          <a:prstGeom prst="rect">
            <a:avLst/>
          </a:prstGeom>
          <a:noFill/>
          <a:ln w="9525">
            <a:noFill/>
            <a:miter lim="800000"/>
            <a:headEnd/>
            <a:tailEnd/>
          </a:ln>
        </p:spPr>
      </p:pic>
      <p:pic>
        <p:nvPicPr>
          <p:cNvPr id="48133" name="Picture 5"/>
          <p:cNvPicPr>
            <a:picLocks noChangeAspect="1" noChangeArrowheads="1"/>
          </p:cNvPicPr>
          <p:nvPr/>
        </p:nvPicPr>
        <p:blipFill>
          <a:blip r:embed="rId5" cstate="print"/>
          <a:srcRect/>
          <a:stretch>
            <a:fillRect/>
          </a:stretch>
        </p:blipFill>
        <p:spPr bwMode="auto">
          <a:xfrm>
            <a:off x="988125" y="4205730"/>
            <a:ext cx="2514027" cy="2524063"/>
          </a:xfrm>
          <a:prstGeom prst="rect">
            <a:avLst/>
          </a:prstGeom>
          <a:noFill/>
          <a:ln w="9525">
            <a:noFill/>
            <a:miter lim="800000"/>
            <a:headEnd/>
            <a:tailEnd/>
          </a:ln>
        </p:spPr>
      </p:pic>
      <p:pic>
        <p:nvPicPr>
          <p:cNvPr id="48134" name="Picture 6"/>
          <p:cNvPicPr>
            <a:picLocks noChangeAspect="1" noChangeArrowheads="1"/>
          </p:cNvPicPr>
          <p:nvPr/>
        </p:nvPicPr>
        <p:blipFill>
          <a:blip r:embed="rId6" cstate="print"/>
          <a:srcRect/>
          <a:stretch>
            <a:fillRect/>
          </a:stretch>
        </p:blipFill>
        <p:spPr bwMode="auto">
          <a:xfrm>
            <a:off x="377763" y="3821430"/>
            <a:ext cx="3814762" cy="339090"/>
          </a:xfrm>
          <a:prstGeom prst="rect">
            <a:avLst/>
          </a:prstGeom>
          <a:noFill/>
          <a:ln w="9525">
            <a:noFill/>
            <a:miter lim="800000"/>
            <a:headEnd/>
            <a:tailEnd/>
          </a:ln>
        </p:spPr>
      </p:pic>
      <p:pic>
        <p:nvPicPr>
          <p:cNvPr id="48135" name="Picture 7"/>
          <p:cNvPicPr>
            <a:picLocks noChangeAspect="1" noChangeArrowheads="1"/>
          </p:cNvPicPr>
          <p:nvPr/>
        </p:nvPicPr>
        <p:blipFill>
          <a:blip r:embed="rId7" cstate="print"/>
          <a:srcRect/>
          <a:stretch>
            <a:fillRect/>
          </a:stretch>
        </p:blipFill>
        <p:spPr bwMode="auto">
          <a:xfrm>
            <a:off x="5678805" y="1309094"/>
            <a:ext cx="2505075" cy="321332"/>
          </a:xfrm>
          <a:prstGeom prst="rect">
            <a:avLst/>
          </a:prstGeom>
          <a:noFill/>
          <a:ln w="9525">
            <a:noFill/>
            <a:miter lim="800000"/>
            <a:headEnd/>
            <a:tailEnd/>
          </a:ln>
        </p:spPr>
      </p:pic>
      <p:pic>
        <p:nvPicPr>
          <p:cNvPr id="48136" name="Picture 8"/>
          <p:cNvPicPr>
            <a:picLocks noChangeAspect="1" noChangeArrowheads="1"/>
          </p:cNvPicPr>
          <p:nvPr/>
        </p:nvPicPr>
        <p:blipFill>
          <a:blip r:embed="rId8" cstate="print"/>
          <a:srcRect/>
          <a:stretch>
            <a:fillRect/>
          </a:stretch>
        </p:blipFill>
        <p:spPr bwMode="auto">
          <a:xfrm>
            <a:off x="5439283" y="1855661"/>
            <a:ext cx="3000375" cy="1628775"/>
          </a:xfrm>
          <a:prstGeom prst="rect">
            <a:avLst/>
          </a:prstGeom>
          <a:noFill/>
          <a:ln w="9525">
            <a:noFill/>
            <a:miter lim="800000"/>
            <a:headEnd/>
            <a:tailEnd/>
          </a:ln>
        </p:spPr>
      </p:pic>
      <p:pic>
        <p:nvPicPr>
          <p:cNvPr id="48137" name="Picture 9"/>
          <p:cNvPicPr>
            <a:picLocks noChangeAspect="1" noChangeArrowheads="1"/>
          </p:cNvPicPr>
          <p:nvPr/>
        </p:nvPicPr>
        <p:blipFill>
          <a:blip r:embed="rId9" cstate="print"/>
          <a:srcRect/>
          <a:stretch>
            <a:fillRect/>
          </a:stretch>
        </p:blipFill>
        <p:spPr bwMode="auto">
          <a:xfrm>
            <a:off x="5075111" y="4352354"/>
            <a:ext cx="3419475" cy="1609725"/>
          </a:xfrm>
          <a:prstGeom prst="rect">
            <a:avLst/>
          </a:prstGeom>
          <a:noFill/>
          <a:ln w="9525">
            <a:noFill/>
            <a:miter lim="800000"/>
            <a:headEnd/>
            <a:tailEnd/>
          </a:ln>
        </p:spPr>
      </p:pic>
      <p:pic>
        <p:nvPicPr>
          <p:cNvPr id="48138" name="Picture 10"/>
          <p:cNvPicPr>
            <a:picLocks noChangeAspect="1" noChangeArrowheads="1"/>
          </p:cNvPicPr>
          <p:nvPr/>
        </p:nvPicPr>
        <p:blipFill>
          <a:blip r:embed="rId10" cstate="print"/>
          <a:srcRect/>
          <a:stretch>
            <a:fillRect/>
          </a:stretch>
        </p:blipFill>
        <p:spPr bwMode="auto">
          <a:xfrm>
            <a:off x="4928553" y="3827780"/>
            <a:ext cx="3974705" cy="326390"/>
          </a:xfrm>
          <a:prstGeom prst="rect">
            <a:avLst/>
          </a:prstGeom>
          <a:noFill/>
          <a:ln w="9525">
            <a:noFill/>
            <a:miter lim="800000"/>
            <a:headEnd/>
            <a:tailEnd/>
          </a:ln>
        </p:spPr>
      </p:pic>
      <p:pic>
        <p:nvPicPr>
          <p:cNvPr id="15" name="Picture 2"/>
          <p:cNvPicPr>
            <a:picLocks noChangeAspect="1" noChangeArrowheads="1"/>
          </p:cNvPicPr>
          <p:nvPr/>
        </p:nvPicPr>
        <p:blipFill>
          <a:blip r:embed="rId11" cstate="print"/>
          <a:srcRect/>
          <a:stretch>
            <a:fillRect/>
          </a:stretch>
        </p:blipFill>
        <p:spPr bwMode="auto">
          <a:xfrm>
            <a:off x="2740549" y="82296"/>
            <a:ext cx="3660251" cy="8850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06B510-9EFE-40F6-9759-0796E16A2C2F}" type="slidenum">
              <a:rPr lang="en-US" smtClean="0"/>
              <a:pPr/>
              <a:t>6</a:t>
            </a:fld>
            <a:endParaRPr lang="en-US"/>
          </a:p>
        </p:txBody>
      </p:sp>
      <p:sp>
        <p:nvSpPr>
          <p:cNvPr id="4" name="TextBox 3"/>
          <p:cNvSpPr txBox="1"/>
          <p:nvPr/>
        </p:nvSpPr>
        <p:spPr>
          <a:xfrm>
            <a:off x="5019993" y="1073467"/>
            <a:ext cx="4153016" cy="4708981"/>
          </a:xfrm>
          <a:prstGeom prst="rect">
            <a:avLst/>
          </a:prstGeom>
          <a:noFill/>
        </p:spPr>
        <p:txBody>
          <a:bodyPr wrap="square" rtlCol="0">
            <a:spAutoFit/>
          </a:bodyPr>
          <a:lstStyle/>
          <a:p>
            <a:r>
              <a:rPr lang="en-US" sz="2000" dirty="0" smtClean="0"/>
              <a:t>coordination chemistry</a:t>
            </a:r>
          </a:p>
          <a:p>
            <a:r>
              <a:rPr lang="en-US" sz="2000" dirty="0" smtClean="0"/>
              <a:t>metals</a:t>
            </a:r>
          </a:p>
          <a:p>
            <a:r>
              <a:rPr lang="en-US" sz="2000" dirty="0" smtClean="0"/>
              <a:t>metal oxides</a:t>
            </a:r>
          </a:p>
          <a:p>
            <a:r>
              <a:rPr lang="en-US" sz="2000" dirty="0" err="1" smtClean="0"/>
              <a:t>metalloenzymes</a:t>
            </a:r>
            <a:endParaRPr lang="en-US" sz="2000" dirty="0" smtClean="0"/>
          </a:p>
          <a:p>
            <a:r>
              <a:rPr lang="en-US" sz="2000" dirty="0" smtClean="0"/>
              <a:t>bioinorganic</a:t>
            </a:r>
          </a:p>
          <a:p>
            <a:r>
              <a:rPr lang="en-US" sz="2000" dirty="0" smtClean="0"/>
              <a:t>sol-gel</a:t>
            </a:r>
          </a:p>
          <a:p>
            <a:r>
              <a:rPr lang="en-US" sz="2000" dirty="0" err="1" smtClean="0"/>
              <a:t>nanoparticles</a:t>
            </a:r>
            <a:endParaRPr lang="en-US" sz="2000" dirty="0" smtClean="0"/>
          </a:p>
          <a:p>
            <a:r>
              <a:rPr lang="en-US" sz="2000" dirty="0" smtClean="0"/>
              <a:t>metal-organic frameworks</a:t>
            </a:r>
          </a:p>
          <a:p>
            <a:r>
              <a:rPr lang="en-US" sz="2000" dirty="0" smtClean="0"/>
              <a:t>metal ion sensing</a:t>
            </a:r>
          </a:p>
          <a:p>
            <a:r>
              <a:rPr lang="en-US" sz="2000" dirty="0" smtClean="0"/>
              <a:t>quantum dots</a:t>
            </a:r>
          </a:p>
          <a:p>
            <a:r>
              <a:rPr lang="en-US" sz="2000" dirty="0" smtClean="0"/>
              <a:t>semiconductors</a:t>
            </a:r>
          </a:p>
          <a:p>
            <a:r>
              <a:rPr lang="en-US" sz="2000" dirty="0" smtClean="0"/>
              <a:t>ceramics </a:t>
            </a:r>
          </a:p>
          <a:p>
            <a:r>
              <a:rPr lang="en-US" sz="2000" dirty="0" smtClean="0"/>
              <a:t>conductive polymers</a:t>
            </a:r>
          </a:p>
          <a:p>
            <a:r>
              <a:rPr lang="en-US" sz="2000" dirty="0" err="1" smtClean="0"/>
              <a:t>nanotubes</a:t>
            </a:r>
            <a:endParaRPr lang="en-US" sz="2000" dirty="0" smtClean="0"/>
          </a:p>
          <a:p>
            <a:r>
              <a:rPr lang="en-US" sz="2000" dirty="0" smtClean="0"/>
              <a:t>graphene</a:t>
            </a:r>
            <a:endParaRPr lang="en-US" sz="2000" dirty="0"/>
          </a:p>
        </p:txBody>
      </p:sp>
      <p:pic>
        <p:nvPicPr>
          <p:cNvPr id="24577" name="Picture 1"/>
          <p:cNvPicPr>
            <a:picLocks noChangeAspect="1" noChangeArrowheads="1"/>
          </p:cNvPicPr>
          <p:nvPr/>
        </p:nvPicPr>
        <p:blipFill>
          <a:blip r:embed="rId3" cstate="print"/>
          <a:srcRect/>
          <a:stretch>
            <a:fillRect/>
          </a:stretch>
        </p:blipFill>
        <p:spPr bwMode="auto">
          <a:xfrm>
            <a:off x="1041083" y="1553909"/>
            <a:ext cx="3038475" cy="1628775"/>
          </a:xfrm>
          <a:prstGeom prst="rect">
            <a:avLst/>
          </a:prstGeom>
          <a:noFill/>
          <a:ln w="9525">
            <a:noFill/>
            <a:miter lim="800000"/>
            <a:headEnd/>
            <a:tailEnd/>
          </a:ln>
        </p:spPr>
      </p:pic>
      <p:pic>
        <p:nvPicPr>
          <p:cNvPr id="24578" name="Picture 2"/>
          <p:cNvPicPr>
            <a:picLocks noChangeAspect="1" noChangeArrowheads="1"/>
          </p:cNvPicPr>
          <p:nvPr/>
        </p:nvPicPr>
        <p:blipFill>
          <a:blip r:embed="rId4" cstate="print"/>
          <a:srcRect/>
          <a:stretch>
            <a:fillRect/>
          </a:stretch>
        </p:blipFill>
        <p:spPr bwMode="auto">
          <a:xfrm>
            <a:off x="103062" y="1198437"/>
            <a:ext cx="4606036" cy="179456"/>
          </a:xfrm>
          <a:prstGeom prst="rect">
            <a:avLst/>
          </a:prstGeom>
          <a:noFill/>
          <a:ln w="9525">
            <a:noFill/>
            <a:miter lim="800000"/>
            <a:headEnd/>
            <a:tailEnd/>
          </a:ln>
        </p:spPr>
      </p:pic>
      <p:pic>
        <p:nvPicPr>
          <p:cNvPr id="24579" name="Picture 3"/>
          <p:cNvPicPr>
            <a:picLocks noChangeAspect="1" noChangeArrowheads="1"/>
          </p:cNvPicPr>
          <p:nvPr/>
        </p:nvPicPr>
        <p:blipFill>
          <a:blip r:embed="rId5" cstate="print"/>
          <a:srcRect/>
          <a:stretch>
            <a:fillRect/>
          </a:stretch>
        </p:blipFill>
        <p:spPr bwMode="auto">
          <a:xfrm>
            <a:off x="1816862" y="3935730"/>
            <a:ext cx="1285875" cy="1638300"/>
          </a:xfrm>
          <a:prstGeom prst="rect">
            <a:avLst/>
          </a:prstGeom>
          <a:noFill/>
          <a:ln w="9525">
            <a:noFill/>
            <a:miter lim="800000"/>
            <a:headEnd/>
            <a:tailEnd/>
          </a:ln>
        </p:spPr>
      </p:pic>
      <p:pic>
        <p:nvPicPr>
          <p:cNvPr id="24581" name="Picture 5"/>
          <p:cNvPicPr>
            <a:picLocks noChangeAspect="1" noChangeArrowheads="1"/>
          </p:cNvPicPr>
          <p:nvPr/>
        </p:nvPicPr>
        <p:blipFill>
          <a:blip r:embed="rId6" cstate="print"/>
          <a:srcRect/>
          <a:stretch>
            <a:fillRect/>
          </a:stretch>
        </p:blipFill>
        <p:spPr bwMode="auto">
          <a:xfrm>
            <a:off x="440627" y="3450082"/>
            <a:ext cx="4076509" cy="322817"/>
          </a:xfrm>
          <a:prstGeom prst="rect">
            <a:avLst/>
          </a:prstGeom>
          <a:noFill/>
          <a:ln w="9525">
            <a:noFill/>
            <a:miter lim="800000"/>
            <a:headEnd/>
            <a:tailEnd/>
          </a:ln>
        </p:spPr>
      </p:pic>
      <p:sp>
        <p:nvSpPr>
          <p:cNvPr id="11" name="Rectangle 10"/>
          <p:cNvSpPr/>
          <p:nvPr/>
        </p:nvSpPr>
        <p:spPr>
          <a:xfrm>
            <a:off x="-242824" y="5870754"/>
            <a:ext cx="8686800" cy="830997"/>
          </a:xfrm>
          <a:prstGeom prst="rect">
            <a:avLst/>
          </a:prstGeom>
        </p:spPr>
        <p:txBody>
          <a:bodyPr wrap="square">
            <a:spAutoFit/>
          </a:bodyPr>
          <a:lstStyle/>
          <a:p>
            <a:r>
              <a:rPr lang="en-US" sz="2000" dirty="0" smtClean="0"/>
              <a:t>	</a:t>
            </a:r>
            <a:r>
              <a:rPr lang="en-US" sz="2400" dirty="0" smtClean="0"/>
              <a:t>“any phase of chemistry of interest to an inorganic chemist.” </a:t>
            </a:r>
            <a:endParaRPr lang="en-US" sz="2000" dirty="0" smtClean="0"/>
          </a:p>
          <a:p>
            <a:r>
              <a:rPr lang="en-US" sz="2000" dirty="0" smtClean="0"/>
              <a:t>						</a:t>
            </a:r>
            <a:r>
              <a:rPr lang="en-US" sz="2400" dirty="0" smtClean="0"/>
              <a:t>-James E. </a:t>
            </a:r>
            <a:r>
              <a:rPr lang="en-US" sz="2400" dirty="0" err="1" smtClean="0"/>
              <a:t>Huheey</a:t>
            </a:r>
            <a:r>
              <a:rPr lang="en-US" sz="2400" dirty="0" smtClean="0"/>
              <a:t> </a:t>
            </a:r>
            <a:endParaRPr lang="en-US" sz="2000" dirty="0"/>
          </a:p>
        </p:txBody>
      </p:sp>
      <p:pic>
        <p:nvPicPr>
          <p:cNvPr id="12" name="Picture 2"/>
          <p:cNvPicPr>
            <a:picLocks noChangeAspect="1" noChangeArrowheads="1"/>
          </p:cNvPicPr>
          <p:nvPr/>
        </p:nvPicPr>
        <p:blipFill>
          <a:blip r:embed="rId7" cstate="print"/>
          <a:srcRect/>
          <a:stretch>
            <a:fillRect/>
          </a:stretch>
        </p:blipFill>
        <p:spPr bwMode="auto">
          <a:xfrm>
            <a:off x="2740549" y="82296"/>
            <a:ext cx="3660251" cy="8850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4940"/>
            <a:ext cx="8229600" cy="1143000"/>
          </a:xfrm>
        </p:spPr>
        <p:txBody>
          <a:bodyPr/>
          <a:lstStyle/>
          <a:p>
            <a:r>
              <a:rPr lang="en-US" dirty="0"/>
              <a:t>Why are we here?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4" name="Picture 3"/>
          <p:cNvPicPr>
            <a:picLocks noChangeAspect="1" noChangeArrowheads="1"/>
          </p:cNvPicPr>
          <p:nvPr/>
        </p:nvPicPr>
        <p:blipFill>
          <a:blip r:embed="rId2" cstate="print"/>
          <a:srcRect/>
          <a:stretch>
            <a:fillRect/>
          </a:stretch>
        </p:blipFill>
        <p:spPr bwMode="auto">
          <a:xfrm>
            <a:off x="1174139" y="691665"/>
            <a:ext cx="6795724" cy="4349262"/>
          </a:xfrm>
          <a:prstGeom prst="rect">
            <a:avLst/>
          </a:prstGeom>
          <a:noFill/>
          <a:ln w="9525">
            <a:noFill/>
            <a:miter lim="800000"/>
            <a:headEnd/>
            <a:tailEnd/>
          </a:ln>
        </p:spPr>
      </p:pic>
      <p:sp>
        <p:nvSpPr>
          <p:cNvPr id="5" name="Oval 4"/>
          <p:cNvSpPr/>
          <p:nvPr/>
        </p:nvSpPr>
        <p:spPr>
          <a:xfrm>
            <a:off x="4401546" y="1002449"/>
            <a:ext cx="1975808" cy="292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79668" y="1652957"/>
            <a:ext cx="2925377" cy="292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a:stretch>
            <a:fillRect/>
          </a:stretch>
        </p:blipFill>
        <p:spPr bwMode="auto">
          <a:xfrm>
            <a:off x="152400" y="152400"/>
            <a:ext cx="8860155" cy="3551164"/>
          </a:xfrm>
          <a:prstGeom prst="rect">
            <a:avLst/>
          </a:prstGeom>
          <a:noFill/>
          <a:ln w="9525">
            <a:noFill/>
            <a:miter lim="800000"/>
            <a:headEnd/>
            <a:tailEnd/>
          </a:ln>
        </p:spPr>
      </p:pic>
      <p:pic>
        <p:nvPicPr>
          <p:cNvPr id="12295" name="Picture 7" descr="http://www.rentittoday.com/rental-blog/wp-content/uploads/2012/06/waiting_in_line3.jpg"/>
          <p:cNvPicPr>
            <a:picLocks noChangeAspect="1" noChangeArrowheads="1"/>
          </p:cNvPicPr>
          <p:nvPr/>
        </p:nvPicPr>
        <p:blipFill>
          <a:blip r:embed="rId3" cstate="print"/>
          <a:srcRect/>
          <a:stretch>
            <a:fillRect/>
          </a:stretch>
        </p:blipFill>
        <p:spPr bwMode="auto">
          <a:xfrm>
            <a:off x="457200" y="4267200"/>
            <a:ext cx="4038600" cy="2129731"/>
          </a:xfrm>
          <a:prstGeom prst="rect">
            <a:avLst/>
          </a:prstGeom>
          <a:noFill/>
        </p:spPr>
      </p:pic>
      <p:pic>
        <p:nvPicPr>
          <p:cNvPr id="12297" name="Picture 9" descr="http://www.ggoffice.com/wp-content/uploads/2010/09/Copier_Printerproducts_GGOffice.jpg"/>
          <p:cNvPicPr>
            <a:picLocks noChangeAspect="1" noChangeArrowheads="1"/>
          </p:cNvPicPr>
          <p:nvPr/>
        </p:nvPicPr>
        <p:blipFill>
          <a:blip r:embed="rId4" cstate="print"/>
          <a:srcRect/>
          <a:stretch>
            <a:fillRect/>
          </a:stretch>
        </p:blipFill>
        <p:spPr bwMode="auto">
          <a:xfrm>
            <a:off x="5257800" y="4695825"/>
            <a:ext cx="2724150" cy="14001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258580"/>
            <a:ext cx="8686800" cy="523220"/>
          </a:xfrm>
          <a:prstGeom prst="rect">
            <a:avLst/>
          </a:prstGeom>
        </p:spPr>
        <p:txBody>
          <a:bodyPr wrap="square">
            <a:spAutoFit/>
          </a:bodyPr>
          <a:lstStyle/>
          <a:p>
            <a:r>
              <a:rPr lang="en-US" sz="1400" dirty="0"/>
              <a:t>Langer, E., Blank, A., &amp; </a:t>
            </a:r>
            <a:r>
              <a:rPr lang="en-US" sz="1400" dirty="0" err="1"/>
              <a:t>Chanowitz</a:t>
            </a:r>
            <a:r>
              <a:rPr lang="en-US" sz="1400" dirty="0"/>
              <a:t>, B. The mindlessness of Ostensibly Thoughtful Action: The Role of “</a:t>
            </a:r>
            <a:r>
              <a:rPr lang="en-US" sz="1400" dirty="0" err="1"/>
              <a:t>Placebic</a:t>
            </a:r>
            <a:r>
              <a:rPr lang="en-US" sz="1400" dirty="0"/>
              <a:t>” Information in Interpersonal Interaction. </a:t>
            </a:r>
            <a:r>
              <a:rPr lang="en-US" sz="1400" i="1" dirty="0"/>
              <a:t>Journal of Personality and Social Psychology</a:t>
            </a:r>
            <a:r>
              <a:rPr lang="en-US" sz="1400" dirty="0"/>
              <a:t>, </a:t>
            </a:r>
            <a:r>
              <a:rPr lang="en-US" sz="1400" b="1" dirty="0"/>
              <a:t>1978</a:t>
            </a:r>
            <a:r>
              <a:rPr lang="en-US" sz="1400" dirty="0"/>
              <a:t>, 36(6), 635-642.</a:t>
            </a:r>
          </a:p>
        </p:txBody>
      </p:sp>
      <p:sp>
        <p:nvSpPr>
          <p:cNvPr id="5" name="Title 1"/>
          <p:cNvSpPr>
            <a:spLocks noGrp="1"/>
          </p:cNvSpPr>
          <p:nvPr>
            <p:ph type="title"/>
          </p:nvPr>
        </p:nvSpPr>
        <p:spPr>
          <a:xfrm>
            <a:off x="457200" y="0"/>
            <a:ext cx="8229600" cy="1143000"/>
          </a:xfrm>
        </p:spPr>
        <p:txBody>
          <a:bodyPr>
            <a:normAutofit/>
          </a:bodyPr>
          <a:lstStyle/>
          <a:p>
            <a:r>
              <a:rPr lang="en-US" sz="4000" u="sng" dirty="0"/>
              <a:t>Psychology of Making Copies</a:t>
            </a:r>
          </a:p>
        </p:txBody>
      </p:sp>
      <p:pic>
        <p:nvPicPr>
          <p:cNvPr id="7" name="Picture 7" descr="http://www.rentittoday.com/rental-blog/wp-content/uploads/2012/06/waiting_in_line3.jpg"/>
          <p:cNvPicPr>
            <a:picLocks noChangeAspect="1" noChangeArrowheads="1"/>
          </p:cNvPicPr>
          <p:nvPr/>
        </p:nvPicPr>
        <p:blipFill>
          <a:blip r:embed="rId2" cstate="print"/>
          <a:srcRect/>
          <a:stretch>
            <a:fillRect/>
          </a:stretch>
        </p:blipFill>
        <p:spPr bwMode="auto">
          <a:xfrm>
            <a:off x="1030111" y="1108174"/>
            <a:ext cx="3389489" cy="1787426"/>
          </a:xfrm>
          <a:prstGeom prst="rect">
            <a:avLst/>
          </a:prstGeom>
          <a:noFill/>
        </p:spPr>
      </p:pic>
      <p:pic>
        <p:nvPicPr>
          <p:cNvPr id="8" name="Picture 9" descr="http://www.ggoffice.com/wp-content/uploads/2010/09/Copier_Printerproducts_GGOffice.jpg"/>
          <p:cNvPicPr>
            <a:picLocks noChangeAspect="1" noChangeArrowheads="1"/>
          </p:cNvPicPr>
          <p:nvPr/>
        </p:nvPicPr>
        <p:blipFill>
          <a:blip r:embed="rId3" cstate="print"/>
          <a:srcRect/>
          <a:stretch>
            <a:fillRect/>
          </a:stretch>
        </p:blipFill>
        <p:spPr bwMode="auto">
          <a:xfrm>
            <a:off x="4794899" y="1295400"/>
            <a:ext cx="2520301" cy="1295400"/>
          </a:xfrm>
          <a:prstGeom prst="rect">
            <a:avLst/>
          </a:prstGeom>
          <a:noFill/>
        </p:spPr>
      </p:pic>
      <p:sp>
        <p:nvSpPr>
          <p:cNvPr id="9" name="Rectangle 8"/>
          <p:cNvSpPr/>
          <p:nvPr/>
        </p:nvSpPr>
        <p:spPr>
          <a:xfrm>
            <a:off x="533400" y="3667542"/>
            <a:ext cx="8077200" cy="2123658"/>
          </a:xfrm>
          <a:prstGeom prst="rect">
            <a:avLst/>
          </a:prstGeom>
        </p:spPr>
        <p:txBody>
          <a:bodyPr wrap="square">
            <a:spAutoFit/>
          </a:bodyPr>
          <a:lstStyle/>
          <a:p>
            <a:r>
              <a:rPr lang="en-US" sz="2200" u="sng" dirty="0">
                <a:solidFill>
                  <a:srgbClr val="0000FF"/>
                </a:solidFill>
              </a:rPr>
              <a:t>The Study: </a:t>
            </a:r>
          </a:p>
          <a:p>
            <a:pPr marL="457200"/>
            <a:r>
              <a:rPr lang="en-US" sz="2200" dirty="0">
                <a:solidFill>
                  <a:srgbClr val="0000FF"/>
                </a:solidFill>
              </a:rPr>
              <a:t>A research tries to cut in line at a university library where people are waiting to make copies. The researchers used three different sentences to make the cut.</a:t>
            </a:r>
          </a:p>
          <a:p>
            <a:pPr marL="457200"/>
            <a:endParaRPr lang="en-US" sz="2200" dirty="0">
              <a:solidFill>
                <a:srgbClr val="0000FF"/>
              </a:solidFill>
            </a:endParaRPr>
          </a:p>
          <a:p>
            <a:pPr marL="457200"/>
            <a:r>
              <a:rPr lang="en-US" sz="2200" dirty="0">
                <a:solidFill>
                  <a:srgbClr val="0000FF"/>
                </a:solidFill>
              </a:rPr>
              <a:t>They then tabulated the success/failure rate.</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6628</TotalTime>
  <Words>1790</Words>
  <Application>Microsoft Office PowerPoint</Application>
  <PresentationFormat>On-screen Show (4:3)</PresentationFormat>
  <Paragraphs>469</Paragraphs>
  <Slides>49</Slides>
  <Notes>30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CHM 5681</vt:lpstr>
      <vt:lpstr>Slide 2</vt:lpstr>
      <vt:lpstr>Slide 3</vt:lpstr>
      <vt:lpstr>Slide 4</vt:lpstr>
      <vt:lpstr>Slide 5</vt:lpstr>
      <vt:lpstr>Slide 6</vt:lpstr>
      <vt:lpstr>Why are we here?</vt:lpstr>
      <vt:lpstr>Slide 8</vt:lpstr>
      <vt:lpstr>Psychology of Making Copies</vt:lpstr>
      <vt:lpstr>Psychology of Making Copies</vt:lpstr>
      <vt:lpstr>Psychology of Making Copies</vt:lpstr>
      <vt:lpstr>Why are we here?</vt:lpstr>
      <vt:lpstr>Why are we here?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Why are we here?</vt:lpstr>
      <vt:lpstr>Why are we here?</vt:lpstr>
      <vt:lpstr>Slide 29</vt:lpstr>
      <vt:lpstr>About Me</vt:lpstr>
      <vt:lpstr>How does he teach?</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Grading</vt:lpstr>
      <vt:lpstr>Your To-do’s</vt:lpstr>
      <vt:lpstr>Your To-do’s</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Vastib</dc:creator>
  <cp:lastModifiedBy>Vastib</cp:lastModifiedBy>
  <cp:revision>67</cp:revision>
  <dcterms:created xsi:type="dcterms:W3CDTF">2006-08-16T00:00:00Z</dcterms:created>
  <dcterms:modified xsi:type="dcterms:W3CDTF">2018-08-28T14:15:38Z</dcterms:modified>
</cp:coreProperties>
</file>